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7" r:id="rId2"/>
    <p:sldId id="261" r:id="rId3"/>
    <p:sldId id="259" r:id="rId4"/>
    <p:sldId id="262" r:id="rId5"/>
    <p:sldId id="306" r:id="rId6"/>
    <p:sldId id="264" r:id="rId7"/>
    <p:sldId id="27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76" r:id="rId17"/>
    <p:sldId id="297" r:id="rId18"/>
    <p:sldId id="295" r:id="rId19"/>
    <p:sldId id="294" r:id="rId20"/>
    <p:sldId id="301" r:id="rId21"/>
    <p:sldId id="305" r:id="rId22"/>
    <p:sldId id="292" r:id="rId23"/>
    <p:sldId id="300" r:id="rId24"/>
    <p:sldId id="290" r:id="rId25"/>
    <p:sldId id="289" r:id="rId26"/>
    <p:sldId id="288" r:id="rId27"/>
    <p:sldId id="287" r:id="rId28"/>
    <p:sldId id="286" r:id="rId29"/>
    <p:sldId id="285" r:id="rId30"/>
    <p:sldId id="284" r:id="rId31"/>
    <p:sldId id="283" r:id="rId32"/>
    <p:sldId id="282" r:id="rId33"/>
    <p:sldId id="281" r:id="rId34"/>
    <p:sldId id="280" r:id="rId35"/>
    <p:sldId id="279" r:id="rId36"/>
    <p:sldId id="278" r:id="rId37"/>
    <p:sldId id="302" r:id="rId38"/>
    <p:sldId id="304" r:id="rId39"/>
    <p:sldId id="303" r:id="rId40"/>
  </p:sldIdLst>
  <p:sldSz cx="12192000" cy="6858000"/>
  <p:notesSz cx="6858000" cy="9144000"/>
  <p:embeddedFontLst>
    <p:embeddedFont>
      <p:font typeface="Malgun Gothic" panose="020B0503020000020004" pitchFamily="50" charset="-127"/>
      <p:regular r:id="rId42"/>
      <p:bold r:id="rId43"/>
    </p:embeddedFont>
    <p:embeddedFont>
      <p:font typeface="Arial Black" panose="020B0A04020102020204" pitchFamily="34" charset="0"/>
      <p:bold r:id="rId44"/>
    </p:embeddedFont>
    <p:embeddedFont>
      <p:font typeface="나눔고딕" panose="020D0604000000000000" pitchFamily="50" charset="-127"/>
      <p:regular r:id="rId45"/>
      <p:bold r:id="rId46"/>
    </p:embeddedFont>
    <p:embeddedFont>
      <p:font typeface="나눔스퀘어OTF" panose="020B0600000101010101" pitchFamily="34" charset="-127"/>
      <p:regular r:id="rId47"/>
    </p:embeddedFont>
    <p:embeddedFont>
      <p:font typeface="나눔스퀘어OTF ExtraBold" panose="020B0600000101010101" pitchFamily="34" charset="-127"/>
      <p:bold r:id="rId48"/>
    </p:embeddedFont>
    <p:embeddedFont>
      <p:font typeface="나눔스퀘어OTF Light" panose="020B0600000101010101" pitchFamily="34" charset="-127"/>
      <p:regular r:id="rId49"/>
    </p:embeddedFont>
    <p:embeddedFont>
      <p:font typeface="나눔스퀘어OTF_ac Light" panose="020B0600000101010101" pitchFamily="34" charset="-127"/>
      <p:regular r:id="rId50"/>
    </p:embeddedFont>
    <p:embeddedFont>
      <p:font typeface="나눔스퀘어라운드OTF ExtraBold" panose="020B0600000101010101" pitchFamily="34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C1C8A6"/>
    <a:srgbClr val="BFD2B3"/>
    <a:srgbClr val="EFC2B7"/>
    <a:srgbClr val="D4ABAC"/>
    <a:srgbClr val="EFBFB4"/>
    <a:srgbClr val="C5D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2" autoAdjust="0"/>
  </p:normalViewPr>
  <p:slideViewPr>
    <p:cSldViewPr snapToGrid="0">
      <p:cViewPr varScale="1">
        <p:scale>
          <a:sx n="108" d="100"/>
          <a:sy n="108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1pPr>
          </a:lstStyle>
          <a:p>
            <a:fld id="{6AE0AE5E-AAF5-4FA3-93C8-EF43997D3F75}" type="datetimeFigureOut">
              <a:rPr lang="ko-KR" altLang="en-US" smtClean="0"/>
              <a:pPr/>
              <a:t>2022-02-11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 Light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fld id="{4DFFF836-9FB0-4A2E-A3D2-7DBE1AAA7583}" type="slidenum">
              <a:rPr lang="en-US" altLang="ko-KR" smtClean="0"/>
              <a:pPr/>
              <a:t>‹#›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4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 Light" panose="020B0600000101010101" pitchFamily="34" charset="-127"/>
        <a:ea typeface="나눔스퀘어OTF Light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 Light" panose="020B0600000101010101" pitchFamily="34" charset="-127"/>
        <a:ea typeface="나눔스퀘어OTF Light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 Light" panose="020B0600000101010101" pitchFamily="34" charset="-127"/>
        <a:ea typeface="나눔스퀘어OTF Light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 Light" panose="020B0600000101010101" pitchFamily="34" charset="-127"/>
        <a:ea typeface="나눔스퀘어OTF Light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 Light" panose="020B0600000101010101" pitchFamily="34" charset="-127"/>
        <a:ea typeface="나눔스퀘어OTF Light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r>
              <a:rPr lang="ko-KR" altLang="en-US" sz="1800" dirty="0" err="1">
                <a:solidFill>
                  <a:schemeClr val="tx1"/>
                </a:solidFill>
                <a:cs typeface="+mn-cs"/>
              </a:rPr>
              <a:t>메인페이지</a:t>
            </a:r>
            <a:endParaRPr lang="ko-KR" altLang="en-US" sz="1800" dirty="0">
              <a:solidFill>
                <a:schemeClr val="tx1"/>
              </a:solidFill>
              <a:cs typeface="+mn-cs"/>
            </a:endParaRPr>
          </a:p>
          <a:p>
            <a:pPr marL="0" indent="0"/>
            <a:endParaRPr lang="ko-KR" altLang="en-US" sz="18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18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28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29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30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31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32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33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34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35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36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19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20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22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23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67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24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25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26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ea typeface="나눔스퀘어OTF Light" panose="020B0600000101010101" pitchFamily="34" charset="-127"/>
              </a:rPr>
              <a:t>27</a:t>
            </a:fld>
            <a:endParaRPr lang="ko-KR" altLang="en-US" dirty="0">
              <a:ea typeface="나눔스퀘어OTF Light" panose="020B0600000101010101" pitchFamily="34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9CACB-1CD5-4104-AA6F-47115CD6D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020D21-67F6-4E3B-AD74-C7CAF63FB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645599-7D2C-4EA5-97D1-99B2DAE3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31298-3B8B-4F13-BFBF-1C714548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BA635-9DA8-46DB-9DBB-6E623876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7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55FCC-A513-4C7F-B70B-AFDFA558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619473-3C12-4B50-ADCB-2119D1524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E8EAF-E37F-4959-AA75-5E1354A5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AF6DA-EB69-4B78-80D3-B711341A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A3BD99-2E68-4242-9C4D-C24E5765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5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813F23-3B83-4535-825C-C66F2E278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20017F-A671-4B9D-968A-73C103E1A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E684D-C26E-411B-ADA1-71FA1405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6F079D-F5A7-4F09-AD4B-7E421AC8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062B0-DF23-4A49-9321-A8AF898C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7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96EE-AF96-44CE-85EA-AA085829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B6379-E940-4814-AFF8-BEC7CADF6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B24669-9D73-4AFA-9AF1-FC0905B38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714742-33ED-4A81-8FA9-AF633291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09297-2D02-4E2F-A26D-77A52A2C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9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B1C4D-819A-47C4-8C81-1DD7F97F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FF248-222F-4696-A8B6-39609EDBC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58292-29D9-4187-8ED3-73728139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56C21-B11A-4CD6-B905-274C405A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9233CF-6536-490F-8C96-D26DB814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DCD13-4869-4212-A05E-42FA6248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AF18D3-B7DF-4E68-B35C-C39874409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F59731-7C63-4C34-A04D-5B6D31A57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592EFD-89C3-40C6-8EB4-9459A9E7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F176D2-FE95-4D95-9DCF-56195042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26F67-B78A-4E6A-84EF-EC4E65D9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57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FC46E-4A5E-42A8-B7C9-3D4B1793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9579F-E746-4B35-9E0A-E8F7E716D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370196-341A-4B5C-ACC6-90FFAB4F0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144384-BBF2-4339-AC9D-4C859DD3B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AEFF5B-44C6-4593-B5D6-C97420E8F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EF32D6-FD66-44D5-891D-B5F5312A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407F78-9D14-4373-B215-74BD698A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73E6F3-BDC2-4897-A23F-61C2CD44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98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4F43A-BFB7-4B70-A45B-326864F2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129023-6CEF-472F-9554-E5EC4A52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253F4E-788C-40E5-BBBC-83FB71CCE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FFC4FE-67C3-476E-ACF5-4ED79B8D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E2D7B5-D894-4103-AF5C-153E9D37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5FBF6-F15D-4241-AE15-77DF136C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CED00-6366-4D4F-8849-2631741D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18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265EC-0328-4EF4-A828-D633AFED5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5D584-97D0-4E2D-A4F0-82B828BC9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0C03F6-1703-402B-A4FC-7DF7D7FDF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2D40A-3084-4CC3-A4B9-DF9DE98C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85D71F-BD17-4021-80E7-B4ED5DA31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BC986F-FB4A-489A-9281-FBC93722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7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37DF9-CC6D-44E8-9FD7-C335E6B4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B9EDE6-19E8-486D-AD69-786D81036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8BD136-B8E0-4E3D-84FB-FFD23BCB7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7FE1AF-DDAE-4337-ABAC-AE17B7A3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0C655-B115-4B55-BF56-B5560B56FC35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69113-BB71-4531-9A21-F80DE03F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B8158B-14E6-4375-A502-7956179A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0374-98E5-43E9-922C-585CD7358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201AC2-6D6A-48A3-8599-1E7A3836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13236-14A0-4432-9346-49CFE553B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B1B8D-9BAD-49ED-9B7F-B4B238F79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1pPr>
          </a:lstStyle>
          <a:p>
            <a:fld id="{6F30C655-B115-4B55-BF56-B5560B56FC35}" type="datetimeFigureOut">
              <a:rPr lang="ko-KR" altLang="en-US" smtClean="0"/>
              <a:pPr/>
              <a:t>2022-02-11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E37BD-2CE9-480A-A9D1-0F8BAC581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01908-FF27-4864-B7FA-B97E14367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defRPr>
            </a:lvl1pPr>
          </a:lstStyle>
          <a:p>
            <a:fld id="{33980374-98E5-43E9-922C-585CD735807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79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 Light" panose="020B0600000101010101" pitchFamily="34" charset="-127"/>
          <a:ea typeface="나눔스퀘어OTF Light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 Light" panose="020B0600000101010101" pitchFamily="34" charset="-127"/>
          <a:ea typeface="나눔스퀘어OTF Light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 Light" panose="020B0600000101010101" pitchFamily="34" charset="-127"/>
          <a:ea typeface="나눔스퀘어OTF Light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 Light" panose="020B0600000101010101" pitchFamily="34" charset="-127"/>
          <a:ea typeface="나눔스퀘어OTF Light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 Light" panose="020B0600000101010101" pitchFamily="34" charset="-127"/>
          <a:ea typeface="나눔스퀘어OTF Light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 Light" panose="020B0600000101010101" pitchFamily="34" charset="-127"/>
          <a:ea typeface="나눔스퀘어OTF Light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sv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svg"/><Relationship Id="rId25" Type="http://schemas.openxmlformats.org/officeDocument/2006/relationships/image" Target="../media/image66.svg"/><Relationship Id="rId2" Type="http://schemas.openxmlformats.org/officeDocument/2006/relationships/image" Target="../media/image43.jpe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svg"/><Relationship Id="rId23" Type="http://schemas.openxmlformats.org/officeDocument/2006/relationships/image" Target="../media/image64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449" y="3998441"/>
            <a:ext cx="61913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33" dirty="0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Medium" pitchFamily="34" charset="0"/>
              </a:rPr>
              <a:t>웹 개발 스토리보드</a:t>
            </a:r>
            <a:endParaRPr lang="en-US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58800" y="4521262"/>
            <a:ext cx="3014227" cy="2940294"/>
            <a:chOff x="-512046" y="7046611"/>
            <a:chExt cx="4140341" cy="40387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721" y="479439"/>
            <a:ext cx="49105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33" dirty="0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Medium" pitchFamily="34" charset="0"/>
              </a:rPr>
              <a:t>스마트융합 </a:t>
            </a:r>
            <a:r>
              <a:rPr lang="ko-KR" altLang="en-US" sz="1600" kern="0" spc="-133" dirty="0" err="1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Medium" pitchFamily="34" charset="0"/>
              </a:rPr>
              <a:t>풀스택</a:t>
            </a:r>
            <a:r>
              <a:rPr lang="ko-KR" altLang="en-US" sz="1600" kern="0" spc="-133" dirty="0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Medium" pitchFamily="34" charset="0"/>
              </a:rPr>
              <a:t> 개발</a:t>
            </a:r>
            <a:endParaRPr lang="en-US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4140810" y="3684789"/>
            <a:ext cx="3908856" cy="117235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4400" y="-492495"/>
            <a:ext cx="3611312" cy="3156948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0424" y="2010692"/>
            <a:ext cx="598474" cy="2281909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7733" y="2870200"/>
            <a:ext cx="886783" cy="1344633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840515" y="2484160"/>
            <a:ext cx="65094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6400" kern="0" spc="-333" dirty="0" err="1">
                <a:solidFill>
                  <a:srgbClr val="478C5C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폰크닉</a:t>
            </a:r>
            <a:endParaRPr lang="en-US" sz="185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35000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전시회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8867AD86-F510-4EDA-A1A6-F782748A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914" y="469232"/>
            <a:ext cx="3605566" cy="63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1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en-US" altLang="ko-KR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Company Info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6B8A2F56-C9B8-4C83-BF33-B51E2B45A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68" y="954714"/>
            <a:ext cx="4357436" cy="52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6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510718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가게 페이지 전체 흐름도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19538155-5D8C-49D0-8353-12996D50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04" y="669758"/>
            <a:ext cx="3907391" cy="59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1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495017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가게 페이지 상세 흐름도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4CBB77BB-714B-4272-95D3-2E41DB92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4" y="517584"/>
            <a:ext cx="4507830" cy="61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6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고객센터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A51EF2E7-C188-4A8B-8D51-013BD72A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48" y="503445"/>
            <a:ext cx="8869277" cy="60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CB5B86-43F8-4BCD-8D1D-3300CCF7925B}"/>
              </a:ext>
            </a:extLst>
          </p:cNvPr>
          <p:cNvSpPr txBox="1"/>
          <p:nvPr/>
        </p:nvSpPr>
        <p:spPr>
          <a:xfrm>
            <a:off x="4688114" y="323668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UI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6E9FF-174D-44FD-9849-F9C9121AC5BA}"/>
              </a:ext>
            </a:extLst>
          </p:cNvPr>
          <p:cNvGrpSpPr/>
          <p:nvPr/>
        </p:nvGrpSpPr>
        <p:grpSpPr>
          <a:xfrm>
            <a:off x="0" y="1"/>
            <a:ext cx="12192000" cy="6853296"/>
            <a:chOff x="0" y="1"/>
            <a:chExt cx="12192000" cy="68532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EBE0C1-D675-4CC3-ADAA-C76F12988E5C}"/>
                </a:ext>
              </a:extLst>
            </p:cNvPr>
            <p:cNvSpPr/>
            <p:nvPr/>
          </p:nvSpPr>
          <p:spPr>
            <a:xfrm>
              <a:off x="0" y="1"/>
              <a:ext cx="12192000" cy="6853296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9D032597-6E3D-424D-85A5-589C3D91BE69}"/>
                </a:ext>
              </a:extLst>
            </p:cNvPr>
            <p:cNvSpPr txBox="1"/>
            <p:nvPr/>
          </p:nvSpPr>
          <p:spPr>
            <a:xfrm>
              <a:off x="4842028" y="2921169"/>
              <a:ext cx="2614574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6000" kern="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lt"/>
                </a:rPr>
                <a:t>UI </a:t>
              </a:r>
              <a:r>
                <a:rPr lang="en-US" altLang="ko-KR" sz="6000" kern="0" dirty="0" err="1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lt"/>
                </a:rPr>
                <a:t>구현</a:t>
              </a:r>
              <a:endParaRPr lang="ko-KR" sz="6000" kern="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55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13256"/>
            <a:ext cx="12192000" cy="400110"/>
            <a:chOff x="0" y="-13256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13256"/>
              <a:ext cx="4414461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UI </a:t>
              </a:r>
              <a:r>
                <a:rPr lang="ko-KR" alt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구현  </a:t>
              </a:r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 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 페이지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10" name="그림 26" descr="/Users/heo/Library/Group Containers/L48J367XN4.com.infraware.PolarisOffice/EngineTemp/1134/fImage2971662003712.png">
            <a:extLst>
              <a:ext uri="{FF2B5EF4-FFF2-40B4-BE49-F238E27FC236}">
                <a16:creationId xmlns:a16="http://schemas.microsoft.com/office/drawing/2014/main" id="{68BB3F0E-A757-4B9E-8F34-BD1DB3D30F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" y="372947"/>
            <a:ext cx="9159357" cy="6488567"/>
          </a:xfrm>
          <a:prstGeom prst="rect">
            <a:avLst/>
          </a:prstGeom>
          <a:noFill/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F43B13-2315-4333-B3F4-81CBA6E8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464028"/>
              </p:ext>
            </p:extLst>
          </p:nvPr>
        </p:nvGraphicFramePr>
        <p:xfrm>
          <a:off x="9165771" y="391885"/>
          <a:ext cx="3013280" cy="6460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9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소셜 로그인을 할 수 있음</a:t>
                      </a:r>
                      <a:endParaRPr lang="en-US" altLang="ko-KR" sz="12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체험페이지로 이동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작가나 점주가 본인의 가게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전시회를</a:t>
                      </a:r>
                      <a:endParaRPr lang="en-US" altLang="ko-KR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marR="0" lvl="0" indent="0" algn="l" defTabSz="9144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등록할 수 있는 페이지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5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나의 캐릭터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 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마우스를 클릭하면 캐릭터 디자인을 선택할 수 있는 </a:t>
                      </a:r>
                      <a:r>
                        <a:rPr lang="ko-KR" altLang="en-US" sz="1200" b="0" i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열림</a:t>
                      </a:r>
                      <a:endParaRPr lang="en-US" altLang="ko-KR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5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캐릭터의 디자인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헤어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의상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을 </a:t>
                      </a:r>
                      <a:endParaRPr lang="en-US" altLang="ko-KR" sz="1200" b="0" i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바꿀 수 있는 </a:t>
                      </a:r>
                      <a:r>
                        <a:rPr lang="ko-KR" altLang="en-US" sz="1200" b="0" i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</a:t>
                      </a:r>
                      <a:endParaRPr lang="en-US" altLang="ko-KR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9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마이페이지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고객센터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회사 정보 </a:t>
                      </a:r>
                      <a:endParaRPr lang="en-US" altLang="ko-KR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버튼이 있는 </a:t>
                      </a:r>
                      <a:r>
                        <a:rPr lang="ko-KR" altLang="en-US" sz="1200" b="0" i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토글</a:t>
                      </a: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03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UI </a:t>
              </a:r>
              <a:r>
                <a:rPr lang="ko-KR" alt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구현  </a:t>
              </a:r>
              <a:r>
                <a:rPr lang="en-US" altLang="ko-KR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 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 페이지</a:t>
              </a:r>
              <a:endParaRPr lang="en-US" altLang="ko-KR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7F43B13-2315-4333-B3F4-81CBA6E81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29055"/>
              </p:ext>
            </p:extLst>
          </p:nvPr>
        </p:nvGraphicFramePr>
        <p:xfrm>
          <a:off x="9006114" y="399142"/>
          <a:ext cx="3172942" cy="6444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04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전시회 페이지로 이동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4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카페 페이지로 이동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 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34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음식점 페이지로 이동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6B7D9C-2A0A-4357-816E-DC62746DF951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텍스트를 입력하십시오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2363AE03-C39B-48FE-B843-D153B9C6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7" y="436879"/>
            <a:ext cx="8987970" cy="64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/Users/heo/Library/Group Containers/L48J367XN4.com.infraware.PolarisOffice/EngineTemp/1134/fImage25258131642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" y="400322"/>
            <a:ext cx="8444320" cy="6455863"/>
          </a:xfrm>
          <a:prstGeom prst="rect">
            <a:avLst/>
          </a:prstGeom>
          <a:noFill/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B35991-71E9-4F73-8877-57A04DFEB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091434"/>
              </p:ext>
            </p:extLst>
          </p:nvPr>
        </p:nvGraphicFramePr>
        <p:xfrm>
          <a:off x="8469085" y="362857"/>
          <a:ext cx="3709987" cy="64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5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변경한 캐릭터 디자인 미리보기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헤어 디자인 및 색 바꾸기</a:t>
                      </a:r>
                      <a:endParaRPr lang="ko-KR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의상 디자인 및 색 바꾸기</a:t>
                      </a:r>
                      <a:endParaRPr lang="ko-KR" altLang="en-US" sz="1200" b="0" i="0" u="none" strike="noStrike" noProof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1200" b="0" i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 디자인 저장</a:t>
                      </a:r>
                      <a:endParaRPr lang="ko-KR" altLang="en-US" sz="120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532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 디자인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모달창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닫기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>
                        <a:lnSpc>
                          <a:spcPct val="150000"/>
                        </a:lnSpc>
                        <a:buFontTx/>
                        <a:buNone/>
                      </a:pPr>
                      <a:endParaRPr lang="ko-KR" altLang="en-US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FB81BE-E558-4EF9-8E09-DF109481712F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E6F8A38E-CC9D-407E-977F-E92B2872F45F}"/>
              </a:ext>
            </a:extLst>
          </p:cNvPr>
          <p:cNvSpPr txBox="1"/>
          <p:nvPr/>
        </p:nvSpPr>
        <p:spPr>
          <a:xfrm>
            <a:off x="157539" y="4498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 페이지 + </a:t>
            </a:r>
            <a:r>
              <a:rPr lang="ko-KR" altLang="en-US" sz="2000" b="1" kern="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토글</a:t>
            </a:r>
            <a:endParaRPr lang="en-US" sz="8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73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9" descr="/Users/heo/Library/Group Containers/L48J367XN4.com.infraware.PolarisOffice/EngineTemp/1134/fImage97043330759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3" t="-819" r="643" b="52089"/>
          <a:stretch>
            <a:fillRect/>
          </a:stretch>
        </p:blipFill>
        <p:spPr>
          <a:xfrm>
            <a:off x="-42105" y="582291"/>
            <a:ext cx="9725126" cy="6421991"/>
          </a:xfrm>
          <a:prstGeom prst="rect">
            <a:avLst/>
          </a:prstGeom>
          <a:noFill/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C6C444-0EB9-46A5-97AE-545B9F980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43546"/>
              </p:ext>
            </p:extLst>
          </p:nvPr>
        </p:nvGraphicFramePr>
        <p:xfrm>
          <a:off x="9702800" y="377371"/>
          <a:ext cx="2470714" cy="650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6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1-1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회원정보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닉네임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)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을 볼 수 있고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로그아웃 할 수 있음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3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2-1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소셜 로그인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2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2-2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마이페이지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34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2-3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고객센터 페이지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9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2-4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회사 정보 페이지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C912A6AF-28CD-4041-ABE5-25DB62B2ECF2}"/>
              </a:ext>
            </a:extLst>
          </p:cNvPr>
          <p:cNvGrpSpPr/>
          <p:nvPr/>
        </p:nvGrpSpPr>
        <p:grpSpPr>
          <a:xfrm>
            <a:off x="0" y="1"/>
            <a:ext cx="12192000" cy="414034"/>
            <a:chOff x="0" y="1"/>
            <a:chExt cx="12192000" cy="41403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0A7803-5484-47D5-92DC-12882590C36E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EFA971C6-47C8-4B60-ADB2-C8EE1C6B503C}"/>
                </a:ext>
              </a:extLst>
            </p:cNvPr>
            <p:cNvSpPr txBox="1"/>
            <p:nvPr/>
          </p:nvSpPr>
          <p:spPr>
            <a:xfrm>
              <a:off x="157539" y="13925"/>
              <a:ext cx="470522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UI </a:t>
              </a:r>
              <a:r>
                <a:rPr lang="ko-KR" alt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구현  </a:t>
              </a:r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 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메인 페이지 + </a:t>
              </a:r>
              <a:r>
                <a:rPr lang="ko-KR" altLang="en-US" sz="2000" b="1" kern="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토글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4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699C34-E09E-4AC5-B5A3-E010606B1277}"/>
              </a:ext>
            </a:extLst>
          </p:cNvPr>
          <p:cNvSpPr/>
          <p:nvPr/>
        </p:nvSpPr>
        <p:spPr>
          <a:xfrm>
            <a:off x="-82296" y="-100584"/>
            <a:ext cx="5111496" cy="7470648"/>
          </a:xfrm>
          <a:prstGeom prst="rect">
            <a:avLst/>
          </a:prstGeom>
          <a:solidFill>
            <a:srgbClr val="D4AB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380757" y="-837899"/>
            <a:ext cx="8355947" cy="8406349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67936" y="4543770"/>
            <a:ext cx="3957279" cy="3888230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74801" y="1837629"/>
            <a:ext cx="2667079" cy="9131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334" kern="0" spc="-267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RoundOTF ExtraBold" pitchFamily="34" charset="0"/>
              </a:rPr>
              <a:t>목차</a:t>
            </a:r>
            <a:endParaRPr lang="en-US" sz="2133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855730" y="4544740"/>
            <a:ext cx="2880778" cy="491819"/>
            <a:chOff x="2783595" y="6817110"/>
            <a:chExt cx="4321167" cy="7377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6641CFA-C9E6-402B-8DBE-FBA0A9F9A43E}"/>
              </a:ext>
            </a:extLst>
          </p:cNvPr>
          <p:cNvSpPr txBox="1"/>
          <p:nvPr/>
        </p:nvSpPr>
        <p:spPr>
          <a:xfrm>
            <a:off x="7455494" y="635001"/>
            <a:ext cx="1306768" cy="86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팀원소개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7F1032-87CE-420E-8283-E25535429F61}"/>
              </a:ext>
            </a:extLst>
          </p:cNvPr>
          <p:cNvSpPr txBox="1"/>
          <p:nvPr/>
        </p:nvSpPr>
        <p:spPr>
          <a:xfrm>
            <a:off x="7455494" y="1577111"/>
            <a:ext cx="1587294" cy="86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서비스개요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2E31B8-67CC-48FF-B28C-4D62AAF5B1DA}"/>
              </a:ext>
            </a:extLst>
          </p:cNvPr>
          <p:cNvSpPr txBox="1"/>
          <p:nvPr/>
        </p:nvSpPr>
        <p:spPr>
          <a:xfrm>
            <a:off x="7455494" y="2684215"/>
            <a:ext cx="1733551" cy="864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Flow Chart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329C1B-63DB-4826-9AE8-4C2D381562FE}"/>
              </a:ext>
            </a:extLst>
          </p:cNvPr>
          <p:cNvSpPr txBox="1"/>
          <p:nvPr/>
        </p:nvSpPr>
        <p:spPr>
          <a:xfrm>
            <a:off x="7455493" y="3708695"/>
            <a:ext cx="1101584" cy="86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531A60-9A9D-46D8-A98B-9E95CBD8E082}"/>
              </a:ext>
            </a:extLst>
          </p:cNvPr>
          <p:cNvSpPr txBox="1"/>
          <p:nvPr/>
        </p:nvSpPr>
        <p:spPr>
          <a:xfrm>
            <a:off x="7455494" y="4834193"/>
            <a:ext cx="1375698" cy="86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분배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591BCE-0033-4CA1-978E-47B5296E8E31}"/>
              </a:ext>
            </a:extLst>
          </p:cNvPr>
          <p:cNvSpPr txBox="1"/>
          <p:nvPr/>
        </p:nvSpPr>
        <p:spPr>
          <a:xfrm>
            <a:off x="6227062" y="338310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74CA7E-9F6A-45A4-AE55-E583ACCA16D6}"/>
              </a:ext>
            </a:extLst>
          </p:cNvPr>
          <p:cNvSpPr txBox="1"/>
          <p:nvPr/>
        </p:nvSpPr>
        <p:spPr>
          <a:xfrm>
            <a:off x="6227062" y="1275800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61AF0-AC60-4B1D-BFD2-2F6DE342283E}"/>
              </a:ext>
            </a:extLst>
          </p:cNvPr>
          <p:cNvSpPr txBox="1"/>
          <p:nvPr/>
        </p:nvSpPr>
        <p:spPr>
          <a:xfrm>
            <a:off x="6228305" y="2328235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1AC788-20BA-435D-82A1-72CA63C7D10B}"/>
              </a:ext>
            </a:extLst>
          </p:cNvPr>
          <p:cNvSpPr txBox="1"/>
          <p:nvPr/>
        </p:nvSpPr>
        <p:spPr>
          <a:xfrm>
            <a:off x="6237761" y="3429000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AA85AA-A737-4D9D-84FB-F2B4D15B506D}"/>
              </a:ext>
            </a:extLst>
          </p:cNvPr>
          <p:cNvSpPr txBox="1"/>
          <p:nvPr/>
        </p:nvSpPr>
        <p:spPr>
          <a:xfrm>
            <a:off x="6235014" y="4529266"/>
            <a:ext cx="764953" cy="1258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3600" b="1" dirty="0">
                <a:solidFill>
                  <a:schemeClr val="bg2">
                    <a:lumMod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heo/Library/Group Containers/L48J367XN4.com.infraware.PolarisOffice/EngineTemp/1134/fImage165748261941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524" b="43981"/>
          <a:stretch/>
        </p:blipFill>
        <p:spPr>
          <a:xfrm>
            <a:off x="84192" y="435197"/>
            <a:ext cx="12525515" cy="4576897"/>
          </a:xfrm>
          <a:prstGeom prst="rect">
            <a:avLst/>
          </a:prstGeom>
          <a:noFill/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292E7C8-777E-41D8-98DC-94C91A87EF9C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46D72B-74B3-42A0-97FD-6B86C566CD1D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F04DB176-AEC8-44CD-AB65-341BC77D5751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UI </a:t>
              </a:r>
              <a:r>
                <a:rPr lang="ko-KR" alt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구현</a:t>
              </a:r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고객센터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EF66E9F-8F89-4755-AE78-07CAAEFE3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61421"/>
              </p:ext>
            </p:extLst>
          </p:nvPr>
        </p:nvGraphicFramePr>
        <p:xfrm>
          <a:off x="18585" y="3893634"/>
          <a:ext cx="4043591" cy="2975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73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제목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작성자명 등으로 검색 가능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2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문의 글쓰기 페이지로 이동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2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문의 글 비밀번호 입력 후 글 상세</a:t>
                      </a:r>
                      <a:endParaRPr lang="en-US" altLang="ko-KR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페이지로 이동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C19C5CD-D665-4418-9621-DD10186FE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652673"/>
              </p:ext>
            </p:extLst>
          </p:nvPr>
        </p:nvGraphicFramePr>
        <p:xfrm>
          <a:off x="4100285" y="3882571"/>
          <a:ext cx="4159706" cy="2975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18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모달창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닫기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8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비밀번호 입력 칸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비밀번호 제출 버튼</a:t>
                      </a:r>
                      <a:endParaRPr lang="en-US" altLang="ko-KR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비밀번호 일치 시 글 상세페이지로 이동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불일치시 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Alert)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6CD5127-410B-4ED4-96F2-131C64E64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035234"/>
              </p:ext>
            </p:extLst>
          </p:nvPr>
        </p:nvGraphicFramePr>
        <p:xfrm>
          <a:off x="8309428" y="3875313"/>
          <a:ext cx="3854900" cy="2971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4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제목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 노출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글 수정 페이지로 이동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0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삭제 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Alert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창 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-&gt;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확인 시 삭제</a:t>
                      </a: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67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/Users/heo/Library/Group Containers/L48J367XN4.com.infraware.PolarisOffice/EngineTemp/1134/fImage1657482619419.png">
            <a:extLst>
              <a:ext uri="{FF2B5EF4-FFF2-40B4-BE49-F238E27FC236}">
                <a16:creationId xmlns:a16="http://schemas.microsoft.com/office/drawing/2014/main" id="{8D79882E-2B46-4BAE-8E53-A74689A827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06" r="31883"/>
          <a:stretch/>
        </p:blipFill>
        <p:spPr>
          <a:xfrm>
            <a:off x="-6794707" y="-296612"/>
            <a:ext cx="13315619" cy="4955828"/>
          </a:xfrm>
          <a:prstGeom prst="rect">
            <a:avLst/>
          </a:prstGeom>
          <a:noFill/>
        </p:spPr>
      </p:pic>
      <p:pic>
        <p:nvPicPr>
          <p:cNvPr id="9" name="Picture " descr="/Users/heo/Library/Group Containers/L48J367XN4.com.infraware.PolarisOffice/EngineTemp/1134/fImage1657482619419.png">
            <a:extLst>
              <a:ext uri="{FF2B5EF4-FFF2-40B4-BE49-F238E27FC236}">
                <a16:creationId xmlns:a16="http://schemas.microsoft.com/office/drawing/2014/main" id="{4638CC04-C2E3-4E6D-9B7A-DE9C0A65A5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3" t="51906"/>
          <a:stretch/>
        </p:blipFill>
        <p:spPr>
          <a:xfrm>
            <a:off x="5660663" y="-412586"/>
            <a:ext cx="6529744" cy="5071943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51EC53F-795A-4A22-8179-9C47B677533F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B56A96-3F8F-435A-B846-CEBC5E5385D5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9CA6E73D-616D-4772-95FA-6A604C4BFA40}"/>
                </a:ext>
              </a:extLst>
            </p:cNvPr>
            <p:cNvSpPr txBox="1"/>
            <p:nvPr/>
          </p:nvSpPr>
          <p:spPr>
            <a:xfrm>
              <a:off x="157539" y="-3731"/>
              <a:ext cx="44144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UI </a:t>
              </a:r>
              <a:r>
                <a:rPr lang="ko-KR" alt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구현</a:t>
              </a:r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고객센터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B091F9A-385B-4635-B3DB-E91EA05BF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42469"/>
              </p:ext>
            </p:extLst>
          </p:nvPr>
        </p:nvGraphicFramePr>
        <p:xfrm>
          <a:off x="47405" y="4629088"/>
          <a:ext cx="5930504" cy="2205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7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제목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글의 비밀번호 입력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등록 및 </a:t>
                      </a:r>
                      <a:r>
                        <a:rPr lang="en-US" altLang="ko-KR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DB</a:t>
                      </a: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에 저장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목록 화면으로 이동</a:t>
                      </a: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CCEAABA-E195-4A8B-84ED-6E1B5B335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36980"/>
              </p:ext>
            </p:extLst>
          </p:nvPr>
        </p:nvGraphicFramePr>
        <p:xfrm>
          <a:off x="6127075" y="4658116"/>
          <a:ext cx="6046622" cy="2192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제목</a:t>
                      </a:r>
                      <a:r>
                        <a:rPr lang="en-US" altLang="ko-KR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 수정 가능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문의 글쓰기 페이지로 이동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수정된 내용 저장 및 등록</a:t>
                      </a:r>
                      <a:endParaRPr lang="en-US" altLang="ko-KR" sz="12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lnSpc>
                          <a:spcPct val="150000"/>
                        </a:lnSpc>
                      </a:pPr>
                      <a:r>
                        <a:rPr lang="ko-KR" altLang="en-US" sz="1200" b="0" i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 목록화면으로 이동</a:t>
                      </a: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20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266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3" descr="/Users/heo/Library/Group Containers/L48J367XN4.com.infraware.PolarisOffice/EngineTemp/1134/fImage14366326513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" y="397057"/>
            <a:ext cx="8996498" cy="6428467"/>
          </a:xfrm>
          <a:prstGeom prst="rect">
            <a:avLst/>
          </a:prstGeom>
          <a:noFill/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5F1C708-554A-4F67-9432-23DB02D5A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692833"/>
              </p:ext>
            </p:extLst>
          </p:nvPr>
        </p:nvGraphicFramePr>
        <p:xfrm>
          <a:off x="9023195" y="380999"/>
          <a:ext cx="3158426" cy="6481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96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개발자 정보를 목록카드로 보여주고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github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등 연락가능한 주소를 남김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9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12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도네는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코인으로도 받기로 함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9B7923D-42A5-4F93-8D3E-24BFDDF505B3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81B26BD-4B49-42A0-9549-B72946E44DD0}"/>
              </a:ext>
            </a:extLst>
          </p:cNvPr>
          <p:cNvSpPr txBox="1"/>
          <p:nvPr/>
        </p:nvSpPr>
        <p:spPr>
          <a:xfrm>
            <a:off x="157539" y="4689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회사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704D21-FD49-4E61-8FAF-C42F1D09C8C3}"/>
              </a:ext>
            </a:extLst>
          </p:cNvPr>
          <p:cNvSpPr/>
          <p:nvPr/>
        </p:nvSpPr>
        <p:spPr>
          <a:xfrm>
            <a:off x="825190" y="2562922"/>
            <a:ext cx="7387682" cy="9106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dirty="0">
                <a:latin typeface="Malgun Gothic"/>
                <a:ea typeface="Malgun Gothic"/>
              </a:rPr>
              <a:t>수학은 놀이다! 저자 수금 </a:t>
            </a:r>
            <a:r>
              <a:rPr lang="ko-KR" dirty="0" err="1">
                <a:latin typeface="Malgun Gothic"/>
                <a:ea typeface="Malgun Gothic"/>
              </a:rPr>
              <a:t>강총무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  <a:p>
            <a:pPr algn="ctr"/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C8052-25EE-4876-A3E8-52843D64C720}"/>
              </a:ext>
            </a:extLst>
          </p:cNvPr>
          <p:cNvSpPr txBox="1"/>
          <p:nvPr/>
        </p:nvSpPr>
        <p:spPr>
          <a:xfrm>
            <a:off x="871422" y="2562690"/>
            <a:ext cx="58283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</a:rPr>
              <a:t>"</a:t>
            </a:r>
            <a:r>
              <a:rPr lang="ko-KR" dirty="0">
                <a:latin typeface="Malgun Gothic"/>
                <a:ea typeface="Malgun Gothic"/>
              </a:rPr>
              <a:t>수학은 놀이다! </a:t>
            </a:r>
            <a:r>
              <a:rPr lang="en-US" altLang="ko-KR" dirty="0">
                <a:latin typeface="Malgun Gothic"/>
                <a:ea typeface="Malgun Gothic"/>
              </a:rPr>
              <a:t>: </a:t>
            </a:r>
            <a:r>
              <a:rPr lang="en-US" altLang="ko-KR" dirty="0" err="1">
                <a:latin typeface="Malgun Gothic"/>
                <a:ea typeface="Malgun Gothic"/>
              </a:rPr>
              <a:t>숫자야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놀자</a:t>
            </a:r>
            <a:r>
              <a:rPr lang="en-US" altLang="ko-KR" dirty="0">
                <a:latin typeface="Malgun Gothic"/>
                <a:ea typeface="Malgun Gothic"/>
              </a:rPr>
              <a:t>"</a:t>
            </a:r>
            <a:r>
              <a:rPr lang="ko-KR" dirty="0">
                <a:latin typeface="Malgun Gothic"/>
                <a:ea typeface="Malgun Gothic"/>
              </a:rPr>
              <a:t>저자 수금 </a:t>
            </a:r>
            <a:r>
              <a:rPr lang="ko-KR" dirty="0" err="1">
                <a:latin typeface="Malgun Gothic"/>
                <a:ea typeface="Malgun Gothic"/>
              </a:rPr>
              <a:t>강총무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  <a:p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  <a:p>
            <a:pPr algn="l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4F7172-13DF-4E9F-ACFE-6413D8E97181}"/>
              </a:ext>
            </a:extLst>
          </p:cNvPr>
          <p:cNvSpPr/>
          <p:nvPr/>
        </p:nvSpPr>
        <p:spPr>
          <a:xfrm>
            <a:off x="825190" y="3724507"/>
            <a:ext cx="7387682" cy="9106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dirty="0">
                <a:latin typeface="Malgun Gothic"/>
                <a:ea typeface="Malgun Gothic"/>
              </a:rPr>
              <a:t>수학은 놀이다! 저자 수금 </a:t>
            </a:r>
            <a:r>
              <a:rPr lang="ko-KR" dirty="0" err="1">
                <a:latin typeface="Malgun Gothic"/>
                <a:ea typeface="Malgun Gothic"/>
              </a:rPr>
              <a:t>강총무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  <a:p>
            <a:pPr algn="ctr"/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CA1150-11E3-4331-B317-7D06400597A8}"/>
              </a:ext>
            </a:extLst>
          </p:cNvPr>
          <p:cNvSpPr/>
          <p:nvPr/>
        </p:nvSpPr>
        <p:spPr>
          <a:xfrm>
            <a:off x="825190" y="4886092"/>
            <a:ext cx="7387682" cy="9106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dirty="0">
                <a:latin typeface="Malgun Gothic"/>
                <a:ea typeface="Malgun Gothic"/>
              </a:rPr>
              <a:t>수학은 놀이다! 저자 수금 </a:t>
            </a:r>
            <a:r>
              <a:rPr lang="ko-KR" dirty="0" err="1">
                <a:latin typeface="Malgun Gothic"/>
                <a:ea typeface="Malgun Gothic"/>
              </a:rPr>
              <a:t>강총무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  <a:p>
            <a:pPr algn="ctr"/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547BE-B540-4A65-B3D9-E5B1901C1EF5}"/>
              </a:ext>
            </a:extLst>
          </p:cNvPr>
          <p:cNvSpPr txBox="1"/>
          <p:nvPr/>
        </p:nvSpPr>
        <p:spPr>
          <a:xfrm>
            <a:off x="912077" y="2900711"/>
            <a:ext cx="71386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수학 싫어하는 아이도 수학의 매력에 푸-욱 빠지게 한다는 수학의 달인! 수학귀신과 절친한 사이라고..</a:t>
            </a:r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407E42-5271-417F-AF63-256F23573199}"/>
              </a:ext>
            </a:extLst>
          </p:cNvPr>
          <p:cNvSpPr txBox="1"/>
          <p:nvPr/>
        </p:nvSpPr>
        <p:spPr>
          <a:xfrm>
            <a:off x="869099" y="3145806"/>
            <a:ext cx="54194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GitHub: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nae_ga_hoon_nom_e_rany@gitgit.haera.go.commit</a:t>
            </a:r>
            <a:endParaRPr 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0B3C2-B3A3-4284-BCA9-39A0041BA40F}"/>
              </a:ext>
            </a:extLst>
          </p:cNvPr>
          <p:cNvSpPr txBox="1"/>
          <p:nvPr/>
        </p:nvSpPr>
        <p:spPr>
          <a:xfrm>
            <a:off x="843543" y="3752153"/>
            <a:ext cx="45552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Malgun Gothic"/>
                <a:ea typeface="Malgun Gothic"/>
                <a:cs typeface="+mn-lt"/>
              </a:rPr>
              <a:t>흰둥이여라 조무래기 전문 치료 </a:t>
            </a:r>
            <a:r>
              <a:rPr lang="ko-KR" altLang="en-US" dirty="0" err="1">
                <a:latin typeface="Malgun Gothic"/>
                <a:ea typeface="Malgun Gothic"/>
                <a:cs typeface="+mn-lt"/>
              </a:rPr>
              <a:t>하선생</a:t>
            </a:r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pPr algn="l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C2E89-59B2-40A0-9E1A-B7BF9CB1B2B0}"/>
              </a:ext>
            </a:extLst>
          </p:cNvPr>
          <p:cNvSpPr txBox="1"/>
          <p:nvPr/>
        </p:nvSpPr>
        <p:spPr>
          <a:xfrm>
            <a:off x="884199" y="4034418"/>
            <a:ext cx="71386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훈이,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노진구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비실이 모두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나에게로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와라! 한판 붙자!  24시간 상담 가능 전화번호 875-665-99..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A7A447-2C4D-4174-B1F0-CF5C80CE2273}"/>
              </a:ext>
            </a:extLst>
          </p:cNvPr>
          <p:cNvSpPr txBox="1"/>
          <p:nvPr/>
        </p:nvSpPr>
        <p:spPr>
          <a:xfrm>
            <a:off x="850513" y="4279513"/>
            <a:ext cx="4889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GitHub: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nodap_care@gitgit.haera.go.commit</a:t>
            </a:r>
            <a:endParaRPr 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06ABB-4167-49C0-932B-586D98E59D5B}"/>
              </a:ext>
            </a:extLst>
          </p:cNvPr>
          <p:cNvSpPr txBox="1"/>
          <p:nvPr/>
        </p:nvSpPr>
        <p:spPr>
          <a:xfrm>
            <a:off x="657689" y="4885860"/>
            <a:ext cx="35516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 err="1">
                <a:latin typeface="Malgun Gothic"/>
                <a:ea typeface="Malgun Gothic"/>
              </a:rPr>
              <a:t>세상사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요지경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즐겁다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란다쨩</a:t>
            </a:r>
            <a:endParaRPr lang="en-US" altLang="ko-KR" dirty="0">
              <a:latin typeface="Malgun Gothic"/>
              <a:ea typeface="Malgun Gothic"/>
            </a:endParaRPr>
          </a:p>
          <a:p>
            <a:pPr algn="ctr"/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  <a:p>
            <a:pPr algn="l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2B322-416C-4D46-B74C-673758B9523A}"/>
              </a:ext>
            </a:extLst>
          </p:cNvPr>
          <p:cNvSpPr txBox="1"/>
          <p:nvPr/>
        </p:nvSpPr>
        <p:spPr>
          <a:xfrm>
            <a:off x="874906" y="5214589"/>
            <a:ext cx="71386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세상에 스프링 세상에..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봄봄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…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DAB2B0-77F6-45DD-A6EC-A279DC644FD7}"/>
              </a:ext>
            </a:extLst>
          </p:cNvPr>
          <p:cNvSpPr txBox="1"/>
          <p:nvPr/>
        </p:nvSpPr>
        <p:spPr>
          <a:xfrm>
            <a:off x="841220" y="5459684"/>
            <a:ext cx="4889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GitHub: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naranda@gitgit.haera.go.commit</a:t>
            </a:r>
            <a:endParaRPr 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531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heo/Library/Group Containers/L48J367XN4.com.infraware.PolarisOffice/EngineTemp/1134/fImage13616122678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" y="340541"/>
            <a:ext cx="9125311" cy="6511652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D8B618-6225-419E-A3D8-4732AC3533DD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913896F-57E3-4322-B43B-78CE863E6AA1}"/>
              </a:ext>
            </a:extLst>
          </p:cNvPr>
          <p:cNvSpPr txBox="1"/>
          <p:nvPr/>
        </p:nvSpPr>
        <p:spPr>
          <a:xfrm>
            <a:off x="157539" y="-4547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마이페이지</a:t>
            </a:r>
            <a:endParaRPr lang="en-US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EAB5B8C-2D95-4426-9284-1E7BEB492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60180"/>
              </p:ext>
            </p:extLst>
          </p:nvPr>
        </p:nvGraphicFramePr>
        <p:xfrm>
          <a:off x="9151257" y="391885"/>
          <a:ext cx="3027792" cy="6458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9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수정버튼을 누르는 경우에 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아바타/닉네임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구역</a:t>
                      </a: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닉네임의 경우에는 </a:t>
                      </a:r>
                      <a:r>
                        <a:rPr lang="ko-KR" sz="1200" b="0" i="0" u="none" strike="noStrike" noProof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input이</a:t>
                      </a: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작성 </a:t>
                      </a:r>
                      <a:endParaRPr lang="ko-KR" altLang="en-US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불가능한 상태에서 수정가능한</a:t>
                      </a:r>
                      <a:r>
                        <a:rPr lang="ko-KR" altLang="en-US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endParaRPr lang="ko-KR" altLang="en-US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상태로 </a:t>
                      </a:r>
                      <a:r>
                        <a:rPr lang="ko-KR" altLang="en-US" sz="1200" b="0" i="0" u="none" strike="noStrike" noProof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변경됨</a:t>
                      </a:r>
                      <a:endParaRPr lang="ko-KR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닉네임은 중복확인을 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거쳐</a:t>
                      </a: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회원간 </a:t>
                      </a:r>
                      <a:endParaRPr lang="ko-KR" altLang="en-US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중복되는 닉네임이 존재하지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 않도록 함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현재 내 캐릭터의 상태를 보여줌 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색변경을 원하는 경우에는 팔레트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에서 색을 뽑아서 사용할 수 있으며</a:t>
                      </a:r>
                      <a:endParaRPr lang="en-US" alt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머리 색만 변경 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가능함</a:t>
                      </a:r>
                      <a:endParaRPr lang="en-US" alt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</a:t>
                      </a:r>
                    </a:p>
                  </a:txBody>
                  <a:tcPr marL="119006" marR="119006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특별하게 꾸미고 싶은 경우에는 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캐쉬아이템을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구매하는 것도 방법임</a:t>
                      </a:r>
                      <a:endParaRPr lang="en-US" alt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6" marR="119006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600674"/>
                  </a:ext>
                </a:extLst>
              </a:tr>
              <a:tr h="92064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7</a:t>
                      </a:r>
                    </a:p>
                  </a:txBody>
                  <a:tcPr marL="119005" marR="119005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댓글의 삭제는 </a:t>
                      </a:r>
                      <a:r>
                        <a:rPr lang="en-US" alt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X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버튼으로 제어하고 </a:t>
                      </a:r>
                      <a:endParaRPr lang="en-US" alt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수정은 따로 제공하지 않음</a:t>
                      </a:r>
                      <a:endParaRPr 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5" marR="119005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396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281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heo/Library/Group Containers/L48J367XN4.com.infraware.PolarisOffice/EngineTemp/1134/fImage82785356817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" y="351395"/>
            <a:ext cx="6681197" cy="4751070"/>
          </a:xfrm>
          <a:prstGeom prst="rect">
            <a:avLst/>
          </a:prstGeom>
          <a:noFill/>
        </p:spPr>
      </p:pic>
      <p:pic>
        <p:nvPicPr>
          <p:cNvPr id="4" name="Picture " descr="/Users/heo/Library/Group Containers/L48J367XN4.com.infraware.PolarisOffice/EngineTemp/1134/fImage454363575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73" y="345156"/>
            <a:ext cx="5633085" cy="4751858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AC3BE4-2C2A-41D3-B6F5-3143522B2E1A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452EFCC-BC04-4DEC-813C-DAA346D246AF}"/>
              </a:ext>
            </a:extLst>
          </p:cNvPr>
          <p:cNvSpPr txBox="1"/>
          <p:nvPr/>
        </p:nvSpPr>
        <p:spPr>
          <a:xfrm>
            <a:off x="157539" y="-4547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en-US" altLang="ko-KR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 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  -  마이페이지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77E9FFF-A5DD-4D62-BE56-E64FD008F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912122"/>
              </p:ext>
            </p:extLst>
          </p:nvPr>
        </p:nvGraphicFramePr>
        <p:xfrm>
          <a:off x="0" y="5098143"/>
          <a:ext cx="6355360" cy="1763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9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내가 </a:t>
                      </a:r>
                      <a:r>
                        <a:rPr 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찜한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가게(음식/카페)의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찜 취소</a:t>
                      </a:r>
                      <a:endParaRPr 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작가의 작품 또는 작가 본인을 즐겨찾기 또는 </a:t>
                      </a:r>
                      <a:r>
                        <a:rPr 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팔로잉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했을 경우에 그것을 취소할 수 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있음</a:t>
                      </a:r>
                      <a:endParaRPr 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C2BD2A8-6D5B-4571-8D75-67FBAFC17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841708"/>
              </p:ext>
            </p:extLst>
          </p:nvPr>
        </p:nvGraphicFramePr>
        <p:xfrm>
          <a:off x="6258485" y="5087470"/>
          <a:ext cx="5937313" cy="1770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2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0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탈퇴하면 회원 정보는 모두 삭제되며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다시 회원 가입하는 경우에도 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기존 정보를 불러올 수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없음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62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9" descr="/Users/heo/Library/Group Containers/L48J367XN4.com.infraware.PolarisOffice/EngineTemp/1134/fImage10550220312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" y="398417"/>
            <a:ext cx="9039950" cy="6451327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CE1469-B9F1-4F5D-98C9-8C562E492C5E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1AFD801-D650-4B43-BA49-7C1AF67F5C4B}"/>
              </a:ext>
            </a:extLst>
          </p:cNvPr>
          <p:cNvSpPr txBox="1"/>
          <p:nvPr/>
        </p:nvSpPr>
        <p:spPr>
          <a:xfrm>
            <a:off x="157539" y="-4547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체험  -  가게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4921905-BD12-42CF-BA8A-B2E872AB4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27229"/>
              </p:ext>
            </p:extLst>
          </p:nvPr>
        </p:nvGraphicFramePr>
        <p:xfrm>
          <a:off x="9056914" y="377371"/>
          <a:ext cx="3130149" cy="6450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0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923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웹 소켓을 이용하여 사용자가 이동기로 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자신의 캐릭터의 위치를 변경할 수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있음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 </a:t>
                      </a: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캐릭터를 움직여 가게로 들어갈 수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있음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425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 안으로 들어가면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 상세페이지가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열림 가게의 외관은 점주가 변경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가능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4259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가게명을 검색하는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토글이며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검색한 결과는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토글에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리스트로 띄움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976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0" descr="/Users/heo/Library/Group Containers/L48J367XN4.com.infraware.PolarisOffice/EngineTemp/1134/fImage740890204513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" y="397510"/>
            <a:ext cx="9061087" cy="6452234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47CA30-5EB3-4F93-A717-FB2A67988CF8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52AA1E2-7E34-4686-B7B3-3DC6102BA831}"/>
              </a:ext>
            </a:extLst>
          </p:cNvPr>
          <p:cNvSpPr txBox="1"/>
          <p:nvPr/>
        </p:nvSpPr>
        <p:spPr>
          <a:xfrm>
            <a:off x="157539" y="-5125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체험  -  가게 상세페이지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6EB630A-EF4F-4B50-8598-C80C48444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36379"/>
              </p:ext>
            </p:extLst>
          </p:nvPr>
        </p:nvGraphicFramePr>
        <p:xfrm>
          <a:off x="9064171" y="384628"/>
          <a:ext cx="3071636" cy="65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2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가게의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메뉴</a:t>
                      </a: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7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 찜하고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삭제 가능함</a:t>
                      </a:r>
                      <a:endParaRPr lang="en-US" alt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마이페이지에서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찜한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가게를 볼 수  있음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7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위치 버튼을 누르면 지도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API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토글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형태로 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열림.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리뷰를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이모티콘으로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남길 수 있고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삭제 가능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13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다시 음식점(카페)페이지로 돌아가기.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캐릭터의 위치는 상세페이지에 들어오기 전 위치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521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1" descr="/Users/heo/Library/Group Containers/L48J367XN4.com.infraware.PolarisOffice/EngineTemp/1134/fImage53191221360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" y="381001"/>
            <a:ext cx="9061994" cy="6470802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E5E64F5-5018-465D-9042-D41027A18AC2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5C38770-E3C4-4E8E-95D3-9C8CEDC2569C}"/>
              </a:ext>
            </a:extLst>
          </p:cNvPr>
          <p:cNvSpPr txBox="1"/>
          <p:nvPr/>
        </p:nvSpPr>
        <p:spPr>
          <a:xfrm>
            <a:off x="157539" y="-4309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체험  -  전시회 메인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38DAAA9-69BB-469E-ADC3-7ED49C4A3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339907"/>
              </p:ext>
            </p:extLst>
          </p:nvPr>
        </p:nvGraphicFramePr>
        <p:xfrm>
          <a:off x="9085942" y="384628"/>
          <a:ext cx="3101118" cy="645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53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그림 전시회 페이지로 이동</a:t>
                      </a:r>
                      <a:endParaRPr lang="ko-KR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endParaRPr lang="ko-KR" sz="1200" b="0" i="0" u="none" strike="noStrike" noProof="0" dirty="0">
                        <a:latin typeface="Malgun Gothic"/>
                        <a:ea typeface="Malgun Gothic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3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사진 전시회 페이지로 이동</a:t>
                      </a:r>
                      <a:endParaRPr lang="ko-KR" dirty="0"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041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2" descr="/Users/heo/Library/Group Containers/L48J367XN4.com.infraware.PolarisOffice/EngineTemp/1134/fImage8658021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" y="408486"/>
            <a:ext cx="6104708" cy="4050846"/>
          </a:xfrm>
          <a:prstGeom prst="rect">
            <a:avLst/>
          </a:prstGeom>
          <a:noFill/>
        </p:spPr>
      </p:pic>
      <p:pic>
        <p:nvPicPr>
          <p:cNvPr id="4" name="그림 33" descr="/Users/heo/Library/Group Containers/L48J367XN4.com.infraware.PolarisOffice/EngineTemp/1134/fImage127405215117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82" y="407035"/>
            <a:ext cx="6096363" cy="4052027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792653-8F33-45FB-98EA-BC390457B945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EDD0A4B-4045-4938-8EF3-1331C67BDFAE}"/>
              </a:ext>
            </a:extLst>
          </p:cNvPr>
          <p:cNvSpPr txBox="1"/>
          <p:nvPr/>
        </p:nvSpPr>
        <p:spPr>
          <a:xfrm>
            <a:off x="157539" y="-10116"/>
            <a:ext cx="1124100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체험  -  전시회  -  관람페이지  -  큐레이터 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38CA933-55C7-49F7-9B31-4FDACFD49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114600"/>
              </p:ext>
            </p:extLst>
          </p:nvPr>
        </p:nvGraphicFramePr>
        <p:xfrm>
          <a:off x="111512" y="4460487"/>
          <a:ext cx="4972534" cy="2419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6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6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클릭 시 작품 상세보기 </a:t>
                      </a:r>
                      <a:r>
                        <a:rPr lang="ko-KR" altLang="en-US" sz="1200" b="0" i="0" u="none" strike="noStrike" noProof="0" dirty="0" err="1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모달창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큐레이터 클릭 시 검색 </a:t>
                      </a:r>
                      <a:r>
                        <a:rPr 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모달창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</a:rPr>
                        <a:t> 생성</a:t>
                      </a:r>
                      <a:endParaRPr lang="ko-KR" altLang="en-US" sz="1200" b="0" i="0" dirty="0">
                        <a:solidFill>
                          <a:srgbClr val="333333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좌우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버튼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</a:rPr>
                        <a:t>클릭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</a:rPr>
                        <a:t> 시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</a:rPr>
                        <a:t>작품 이동</a:t>
                      </a:r>
                      <a:endParaRPr lang="ko-KR" sz="1200" b="0" i="0" u="none" strike="noStrike" noProof="0" dirty="0"/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197DBFB-4D3E-4599-9E29-D13EE834E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336226"/>
              </p:ext>
            </p:extLst>
          </p:nvPr>
        </p:nvGraphicFramePr>
        <p:xfrm>
          <a:off x="5482682" y="4451195"/>
          <a:ext cx="6712608" cy="240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3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큐레이터 클릭 시 검색 </a:t>
                      </a:r>
                      <a:r>
                        <a:rPr lang="ko-KR" sz="1200" b="0" i="0" u="none" strike="noStrike" noProof="0" dirty="0" err="1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모달창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뜸</a:t>
                      </a:r>
                      <a:endParaRPr lang="ko-KR" dirty="0">
                        <a:solidFill>
                          <a:schemeClr val="tx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3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전체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검색 / 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작품 명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검색 / 작가 검색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가능</a:t>
                      </a:r>
                      <a:endParaRPr lang="ko-KR" altLang="en-US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3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최신순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/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좋아요순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/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가나다순  정렬 가능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전체 검색 또는 작가 검색하여  나온 작가 클릭 시 작가 작품 모아볼 수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있음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3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전체 검색 또는 작품 명 검색하여 나온 작품 클릭 시 작품 상세 페이지 나옴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1C6FCA1-DB48-44F7-936C-9CF9815507CE}"/>
              </a:ext>
            </a:extLst>
          </p:cNvPr>
          <p:cNvSpPr/>
          <p:nvPr/>
        </p:nvSpPr>
        <p:spPr>
          <a:xfrm>
            <a:off x="7672388" y="3590925"/>
            <a:ext cx="804862" cy="166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얄라리얄라</a:t>
            </a:r>
            <a:endParaRPr lang="ko-KR" altLang="en-US" sz="9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0D82B8-16DD-48F8-BE2C-613138A2D0EC}"/>
              </a:ext>
            </a:extLst>
          </p:cNvPr>
          <p:cNvSpPr/>
          <p:nvPr/>
        </p:nvSpPr>
        <p:spPr>
          <a:xfrm>
            <a:off x="8634413" y="3590925"/>
            <a:ext cx="1009435" cy="13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진짜 최종</a:t>
            </a:r>
          </a:p>
        </p:txBody>
      </p:sp>
    </p:spTree>
    <p:extLst>
      <p:ext uri="{BB962C8B-B14F-4D97-AF65-F5344CB8AC3E}">
        <p14:creationId xmlns:p14="http://schemas.microsoft.com/office/powerpoint/2010/main" val="338562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4" descr="/Users/heo/Library/Group Containers/L48J367XN4.com.infraware.PolarisOffice/EngineTemp/1134/fImage1142412167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362729"/>
            <a:ext cx="9151620" cy="6501765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A5BB70-1614-413F-9AA2-DD7D76ABB0F3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DF8C9C7-25D7-4BB4-9B21-5BCDE9B89766}"/>
              </a:ext>
            </a:extLst>
          </p:cNvPr>
          <p:cNvSpPr txBox="1"/>
          <p:nvPr/>
        </p:nvSpPr>
        <p:spPr>
          <a:xfrm>
            <a:off x="157539" y="1951"/>
            <a:ext cx="72807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체험  -  전시회</a:t>
            </a:r>
            <a:r>
              <a:rPr lang="ko-KR" altLang="en-US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  </a:t>
            </a:r>
            <a:r>
              <a:rPr lang="ko-KR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-  관람페이지</a:t>
            </a:r>
            <a:r>
              <a:rPr lang="ko-KR" altLang="en-US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  </a:t>
            </a:r>
            <a:r>
              <a:rPr lang="ko-KR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-  </a:t>
            </a:r>
            <a:r>
              <a:rPr lang="ko-KR" altLang="en-US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상세페이지</a:t>
            </a:r>
            <a:endParaRPr lang="en-US" altLang="ko-KR" sz="2000" b="1" kern="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+mn-l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DA9CBCD-4EF3-471F-AC6C-4423FA67B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234384"/>
              </p:ext>
            </p:extLst>
          </p:nvPr>
        </p:nvGraphicFramePr>
        <p:xfrm>
          <a:off x="9166860" y="373380"/>
          <a:ext cx="3017640" cy="650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1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이모지를 골라 좋아요 표시를 할 수 있음</a:t>
                      </a:r>
                      <a:endParaRPr lang="ko-KR" b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b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1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나의 </a:t>
                      </a:r>
                      <a:r>
                        <a:rPr 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팔로잉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목록에 저장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buNone/>
                      </a:pPr>
                      <a:endParaRPr 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 작가의 모든 작품을 목록으로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보여줌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62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A72164E4-2508-4419-A1E3-FE4059BBAF84}"/>
              </a:ext>
            </a:extLst>
          </p:cNvPr>
          <p:cNvSpPr txBox="1"/>
          <p:nvPr/>
        </p:nvSpPr>
        <p:spPr>
          <a:xfrm>
            <a:off x="672178" y="481811"/>
            <a:ext cx="23721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267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Light" pitchFamily="34" charset="0"/>
              </a:rPr>
              <a:t>팀원 소개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FDB7DBBD-CB62-4394-9BB4-EEC0F19D4AF7}"/>
              </a:ext>
            </a:extLst>
          </p:cNvPr>
          <p:cNvGrpSpPr/>
          <p:nvPr/>
        </p:nvGrpSpPr>
        <p:grpSpPr>
          <a:xfrm>
            <a:off x="557878" y="1241787"/>
            <a:ext cx="2375822" cy="206013"/>
            <a:chOff x="1008266" y="1862680"/>
            <a:chExt cx="3563733" cy="309019"/>
          </a:xfrm>
        </p:grpSpPr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6B526F32-B5A9-4EFC-919A-31F513674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60043" t="-89571" b="-2"/>
            <a:stretch/>
          </p:blipFill>
          <p:spPr>
            <a:xfrm rot="10800000">
              <a:off x="1008266" y="1862680"/>
              <a:ext cx="3563733" cy="30901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EFE8E1-3E93-45DF-A3CD-822D56ECAF16}"/>
              </a:ext>
            </a:extLst>
          </p:cNvPr>
          <p:cNvGrpSpPr/>
          <p:nvPr/>
        </p:nvGrpSpPr>
        <p:grpSpPr>
          <a:xfrm>
            <a:off x="4419600" y="1525217"/>
            <a:ext cx="2172807" cy="735640"/>
            <a:chOff x="9304762" y="3119391"/>
            <a:chExt cx="8057044" cy="2811420"/>
          </a:xfrm>
        </p:grpSpPr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DF3DD7C3-02FE-4B44-AFC9-4AA595D2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762" y="3119391"/>
              <a:ext cx="8057044" cy="281142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F617AEF-131C-4AC3-91DA-645E00C6D9AE}"/>
              </a:ext>
            </a:extLst>
          </p:cNvPr>
          <p:cNvSpPr txBox="1"/>
          <p:nvPr/>
        </p:nvSpPr>
        <p:spPr>
          <a:xfrm>
            <a:off x="4959821" y="1686757"/>
            <a:ext cx="113630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정경미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952DB-E2F0-4172-B842-DD16F9B266DA}"/>
              </a:ext>
            </a:extLst>
          </p:cNvPr>
          <p:cNvSpPr txBox="1"/>
          <p:nvPr/>
        </p:nvSpPr>
        <p:spPr>
          <a:xfrm>
            <a:off x="7061201" y="1686757"/>
            <a:ext cx="16627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팀장</a:t>
            </a:r>
            <a:r>
              <a:rPr lang="en-US" altLang="ko-KR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4869031-7161-4C6F-9FC1-4AD25F7235D7}"/>
              </a:ext>
            </a:extLst>
          </p:cNvPr>
          <p:cNvGrpSpPr/>
          <p:nvPr/>
        </p:nvGrpSpPr>
        <p:grpSpPr>
          <a:xfrm>
            <a:off x="4419600" y="2630117"/>
            <a:ext cx="2172807" cy="735640"/>
            <a:chOff x="9304762" y="3119391"/>
            <a:chExt cx="8057044" cy="2811420"/>
          </a:xfrm>
        </p:grpSpPr>
        <p:pic>
          <p:nvPicPr>
            <p:cNvPr id="25" name="Object 8">
              <a:extLst>
                <a:ext uri="{FF2B5EF4-FFF2-40B4-BE49-F238E27FC236}">
                  <a16:creationId xmlns:a16="http://schemas.microsoft.com/office/drawing/2014/main" id="{0096E740-5878-49F1-BDF5-9A9561C20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762" y="3119391"/>
              <a:ext cx="8057044" cy="281142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DA67472-11CC-40F9-8ED2-E0898DE30787}"/>
              </a:ext>
            </a:extLst>
          </p:cNvPr>
          <p:cNvSpPr txBox="1"/>
          <p:nvPr/>
        </p:nvSpPr>
        <p:spPr>
          <a:xfrm>
            <a:off x="4959820" y="2791407"/>
            <a:ext cx="1131415" cy="500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65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9B26F0-6B62-412B-928F-77E4CEDA9C7B}"/>
              </a:ext>
            </a:extLst>
          </p:cNvPr>
          <p:cNvSpPr txBox="1"/>
          <p:nvPr/>
        </p:nvSpPr>
        <p:spPr>
          <a:xfrm>
            <a:off x="7061200" y="2756145"/>
            <a:ext cx="157348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PPT </a:t>
            </a:r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제작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5BB134-F6B5-49D2-94C4-DA1F7F367F78}"/>
              </a:ext>
            </a:extLst>
          </p:cNvPr>
          <p:cNvGrpSpPr/>
          <p:nvPr/>
        </p:nvGrpSpPr>
        <p:grpSpPr>
          <a:xfrm>
            <a:off x="4419600" y="3763353"/>
            <a:ext cx="2172807" cy="735640"/>
            <a:chOff x="9304762" y="3119391"/>
            <a:chExt cx="8057044" cy="2811420"/>
          </a:xfrm>
        </p:grpSpPr>
        <p:pic>
          <p:nvPicPr>
            <p:cNvPr id="29" name="Object 8">
              <a:extLst>
                <a:ext uri="{FF2B5EF4-FFF2-40B4-BE49-F238E27FC236}">
                  <a16:creationId xmlns:a16="http://schemas.microsoft.com/office/drawing/2014/main" id="{105CE1AA-9C2C-44D6-BD1A-5AA02239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762" y="3119391"/>
              <a:ext cx="8057044" cy="281142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E11A2FE-B477-4999-AA86-75054E7D2216}"/>
              </a:ext>
            </a:extLst>
          </p:cNvPr>
          <p:cNvSpPr txBox="1"/>
          <p:nvPr/>
        </p:nvSpPr>
        <p:spPr>
          <a:xfrm>
            <a:off x="4959821" y="3924893"/>
            <a:ext cx="113630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강민지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BFDB3-2738-45D2-9AB2-32F5D0DBEE15}"/>
              </a:ext>
            </a:extLst>
          </p:cNvPr>
          <p:cNvSpPr txBox="1"/>
          <p:nvPr/>
        </p:nvSpPr>
        <p:spPr>
          <a:xfrm>
            <a:off x="7061199" y="3898259"/>
            <a:ext cx="145248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자료조사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D1E221-1B93-42B2-8C09-B829A4EF73EB}"/>
              </a:ext>
            </a:extLst>
          </p:cNvPr>
          <p:cNvGrpSpPr/>
          <p:nvPr/>
        </p:nvGrpSpPr>
        <p:grpSpPr>
          <a:xfrm>
            <a:off x="4419600" y="4896917"/>
            <a:ext cx="2172807" cy="735640"/>
            <a:chOff x="9304762" y="3119391"/>
            <a:chExt cx="8057044" cy="2811420"/>
          </a:xfrm>
        </p:grpSpPr>
        <p:pic>
          <p:nvPicPr>
            <p:cNvPr id="33" name="Object 8">
              <a:extLst>
                <a:ext uri="{FF2B5EF4-FFF2-40B4-BE49-F238E27FC236}">
                  <a16:creationId xmlns:a16="http://schemas.microsoft.com/office/drawing/2014/main" id="{C2152BD1-20B8-42B8-8FC9-8F4B1511E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762" y="3119391"/>
              <a:ext cx="8057044" cy="281142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4254328-920D-4FBA-8880-2741662403F8}"/>
              </a:ext>
            </a:extLst>
          </p:cNvPr>
          <p:cNvSpPr txBox="1"/>
          <p:nvPr/>
        </p:nvSpPr>
        <p:spPr>
          <a:xfrm>
            <a:off x="4959820" y="5058207"/>
            <a:ext cx="1131415" cy="500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65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허지원</a:t>
            </a:r>
            <a:endParaRPr lang="ko-KR" altLang="en-US" sz="26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F9652-D2EB-402F-AD4F-FA69DA86BD0C}"/>
              </a:ext>
            </a:extLst>
          </p:cNvPr>
          <p:cNvSpPr txBox="1"/>
          <p:nvPr/>
        </p:nvSpPr>
        <p:spPr>
          <a:xfrm>
            <a:off x="7061199" y="5058457"/>
            <a:ext cx="145248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자료조사</a:t>
            </a: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17F27BE6-A57B-43D8-A1F2-AB63215DD560}"/>
              </a:ext>
            </a:extLst>
          </p:cNvPr>
          <p:cNvGrpSpPr/>
          <p:nvPr/>
        </p:nvGrpSpPr>
        <p:grpSpPr>
          <a:xfrm>
            <a:off x="-1596663" y="2806290"/>
            <a:ext cx="3611312" cy="3156948"/>
            <a:chOff x="15285954" y="-932374"/>
            <a:chExt cx="5416968" cy="4735422"/>
          </a:xfrm>
        </p:grpSpPr>
        <p:pic>
          <p:nvPicPr>
            <p:cNvPr id="39" name="Object 10">
              <a:extLst>
                <a:ext uri="{FF2B5EF4-FFF2-40B4-BE49-F238E27FC236}">
                  <a16:creationId xmlns:a16="http://schemas.microsoft.com/office/drawing/2014/main" id="{1B612914-F1C7-47B5-9696-4AD319850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6DEB272E-C410-45E5-A71D-0CB49B6DC2E9}"/>
              </a:ext>
            </a:extLst>
          </p:cNvPr>
          <p:cNvGrpSpPr/>
          <p:nvPr/>
        </p:nvGrpSpPr>
        <p:grpSpPr>
          <a:xfrm>
            <a:off x="10022389" y="-282232"/>
            <a:ext cx="3014227" cy="2940294"/>
            <a:chOff x="-512046" y="7046611"/>
            <a:chExt cx="4140341" cy="4038786"/>
          </a:xfrm>
        </p:grpSpPr>
        <p:pic>
          <p:nvPicPr>
            <p:cNvPr id="43" name="Object 3">
              <a:extLst>
                <a:ext uri="{FF2B5EF4-FFF2-40B4-BE49-F238E27FC236}">
                  <a16:creationId xmlns:a16="http://schemas.microsoft.com/office/drawing/2014/main" id="{8CA42E42-1E9F-4E09-B427-15461006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7821484B-24AA-48B1-92DE-6DF51B11405F}"/>
              </a:ext>
            </a:extLst>
          </p:cNvPr>
          <p:cNvGrpSpPr/>
          <p:nvPr/>
        </p:nvGrpSpPr>
        <p:grpSpPr>
          <a:xfrm>
            <a:off x="-1215107" y="4383853"/>
            <a:ext cx="3888230" cy="3957279"/>
            <a:chOff x="-2300118" y="6763867"/>
            <a:chExt cx="5832345" cy="5935919"/>
          </a:xfrm>
        </p:grpSpPr>
        <p:pic>
          <p:nvPicPr>
            <p:cNvPr id="37" name="Object 5">
              <a:extLst>
                <a:ext uri="{FF2B5EF4-FFF2-40B4-BE49-F238E27FC236}">
                  <a16:creationId xmlns:a16="http://schemas.microsoft.com/office/drawing/2014/main" id="{9E56D069-4B8B-4771-8237-918720F76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574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4" descr="/Users/heo/Library/Group Containers/L48J367XN4.com.infraware.PolarisOffice/EngineTemp/1134/fImage42291266436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1" y="406309"/>
            <a:ext cx="5973445" cy="4359183"/>
          </a:xfrm>
          <a:prstGeom prst="rect">
            <a:avLst/>
          </a:prstGeom>
          <a:noFill/>
        </p:spPr>
      </p:pic>
      <p:pic>
        <p:nvPicPr>
          <p:cNvPr id="4" name="그림 46" descr="/Users/heo/Library/Group Containers/L48J367XN4.com.infraware.PolarisOffice/EngineTemp/1134/fImage51023926874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74" y="407126"/>
            <a:ext cx="6255475" cy="4362722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25D3BE-1018-412A-AE87-F90F1EEF36CB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D635333E-729E-4BD6-B5FD-5E770FED351F}"/>
              </a:ext>
            </a:extLst>
          </p:cNvPr>
          <p:cNvSpPr txBox="1"/>
          <p:nvPr/>
        </p:nvSpPr>
        <p:spPr>
          <a:xfrm>
            <a:off x="157539" y="-5760"/>
            <a:ext cx="73569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</a:t>
            </a:r>
            <a:r>
              <a:rPr lang="en-US" sz="2000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  </a:t>
            </a:r>
            <a:r>
              <a:rPr lang="ko-KR" sz="2000" b="1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Times New Roman"/>
              </a:rPr>
              <a:t>등록관리</a:t>
            </a:r>
            <a:r>
              <a:rPr lang="ko-KR" altLang="en-US" sz="2000" b="1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Times New Roman"/>
              </a:rPr>
              <a:t>  </a:t>
            </a:r>
            <a:r>
              <a:rPr lang="ko-KR" sz="2000" b="1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Times New Roman"/>
              </a:rPr>
              <a:t>- </a:t>
            </a:r>
            <a:r>
              <a:rPr lang="ko-KR" altLang="en-US" sz="2000" b="1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Times New Roman"/>
              </a:rPr>
              <a:t> </a:t>
            </a:r>
            <a:r>
              <a:rPr lang="ko-KR" sz="2000" b="1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Times New Roman"/>
              </a:rPr>
              <a:t>작가/사장 선택  -</a:t>
            </a:r>
            <a:r>
              <a:rPr lang="ko-KR" altLang="en-US" sz="2000" b="1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Times New Roman"/>
              </a:rPr>
              <a:t>  </a:t>
            </a:r>
            <a:r>
              <a:rPr lang="ko-KR" sz="2000" b="1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Times New Roman"/>
              </a:rPr>
              <a:t>작가 메인</a:t>
            </a:r>
            <a:endParaRPr lang="en-US" altLang="ko-KR" sz="2000" b="1" kern="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780009-F2A5-4D75-968F-D0FE868DE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610195"/>
              </p:ext>
            </p:extLst>
          </p:nvPr>
        </p:nvGraphicFramePr>
        <p:xfrm>
          <a:off x="-21771" y="4778828"/>
          <a:ext cx="5858456" cy="21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5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26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사장의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등록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페이지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6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작가의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전시회 등록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페이지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372ED89-18CC-4DE0-A97B-612FAA989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35491"/>
              </p:ext>
            </p:extLst>
          </p:nvPr>
        </p:nvGraphicFramePr>
        <p:xfrm>
          <a:off x="5958114" y="4782457"/>
          <a:ext cx="6244231" cy="2048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4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새 작품을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등록할 수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있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나의 작품에 대한 정보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사진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사진 명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좋아요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이모티콘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)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를 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리스트로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볼 수 있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</a:t>
                      </a: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993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8" descr="/Users/heo/Library/Group Containers/L48J367XN4.com.infraware.PolarisOffice/EngineTemp/1134/fImage76715270425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" y="401048"/>
            <a:ext cx="8549458" cy="6435815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750A86-AD22-4A8D-9934-595BAD6AFFC1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33D035F-0219-4BBA-9662-7A183BB1EB0B}"/>
              </a:ext>
            </a:extLst>
          </p:cNvPr>
          <p:cNvSpPr txBox="1"/>
          <p:nvPr/>
        </p:nvSpPr>
        <p:spPr>
          <a:xfrm>
            <a:off x="157539" y="4400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작품등록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B576D6E-70E2-46D6-9239-E41F2EEDA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98714"/>
              </p:ext>
            </p:extLst>
          </p:nvPr>
        </p:nvGraphicFramePr>
        <p:xfrm>
          <a:off x="8585200" y="370114"/>
          <a:ext cx="3600415" cy="6475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8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23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작품의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제목</a:t>
                      </a:r>
                      <a:endParaRPr lang="ko-KR" alt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.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작품을 첨부하고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프레임을 정할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3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작품의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설명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8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작품의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해쉬태그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8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작품을 등록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3464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</a:t>
                      </a:r>
                    </a:p>
                  </a:txBody>
                  <a:tcPr marL="119006" marR="119006" marT="59504" marB="59504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 작품의 목록 페이지</a:t>
                      </a:r>
                      <a:endParaRPr 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6" marR="119006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600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367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/Users/heo/Library/Group Containers/L48J367XN4.com.infraware.PolarisOffice/EngineTemp/1134/fImage6964737612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0" t="-528" r="49240" b="-6108"/>
          <a:stretch>
            <a:fillRect/>
          </a:stretch>
        </p:blipFill>
        <p:spPr>
          <a:xfrm>
            <a:off x="2994" y="406128"/>
            <a:ext cx="6083481" cy="3741601"/>
          </a:xfrm>
          <a:prstGeom prst="rect">
            <a:avLst/>
          </a:prstGeom>
          <a:noFill/>
        </p:spPr>
      </p:pic>
      <p:pic>
        <p:nvPicPr>
          <p:cNvPr id="5" name="Picture " descr="/Users/heo/Library/Group Containers/L48J367XN4.com.infraware.PolarisOffice/EngineTemp/1134/fImage69647377588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5" t="584" r="-93" b="-584"/>
          <a:stretch>
            <a:fillRect/>
          </a:stretch>
        </p:blipFill>
        <p:spPr>
          <a:xfrm>
            <a:off x="6086474" y="406054"/>
            <a:ext cx="6095546" cy="3658688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8663347-E41A-4ED6-B4E5-D942092A75B7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3FEDFEE-AE81-4881-9F7E-70360150D294}"/>
              </a:ext>
            </a:extLst>
          </p:cNvPr>
          <p:cNvSpPr txBox="1"/>
          <p:nvPr/>
        </p:nvSpPr>
        <p:spPr>
          <a:xfrm>
            <a:off x="179310" y="3040"/>
            <a:ext cx="565228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구현  </a:t>
            </a:r>
            <a:r>
              <a:rPr lang="en-US" sz="2000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작품등록 + 이미지 첨부 </a:t>
            </a:r>
            <a:r>
              <a:rPr lang="ko-KR" altLang="en-US" sz="2000" b="1" kern="0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모달</a:t>
            </a:r>
            <a:endParaRPr lang="en-US" altLang="ko-KR" sz="2000" b="1" kern="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2A1440D-5D45-43EC-8F5C-830D3212922B}"/>
              </a:ext>
            </a:extLst>
          </p:cNvPr>
          <p:cNvSpPr/>
          <p:nvPr/>
        </p:nvSpPr>
        <p:spPr>
          <a:xfrm>
            <a:off x="332678" y="1568604"/>
            <a:ext cx="446048" cy="4553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3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683C326-68F2-4735-ADCD-C066AC3F8270}"/>
              </a:ext>
            </a:extLst>
          </p:cNvPr>
          <p:cNvSpPr/>
          <p:nvPr/>
        </p:nvSpPr>
        <p:spPr>
          <a:xfrm>
            <a:off x="2469995" y="1996067"/>
            <a:ext cx="446048" cy="4553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4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8DACC92-E2A8-4D05-BDF3-02D1F7ACFEEF}"/>
              </a:ext>
            </a:extLst>
          </p:cNvPr>
          <p:cNvSpPr/>
          <p:nvPr/>
        </p:nvSpPr>
        <p:spPr>
          <a:xfrm>
            <a:off x="4836708" y="384716"/>
            <a:ext cx="446048" cy="4553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E5FB00-32DC-4D12-B3CF-9A85D787BE63}"/>
              </a:ext>
            </a:extLst>
          </p:cNvPr>
          <p:cNvSpPr/>
          <p:nvPr/>
        </p:nvSpPr>
        <p:spPr>
          <a:xfrm>
            <a:off x="11000677" y="490652"/>
            <a:ext cx="446048" cy="45534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65B893-5F4F-4F32-B015-27DAEDBFB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29713"/>
              </p:ext>
            </p:extLst>
          </p:nvPr>
        </p:nvGraphicFramePr>
        <p:xfrm>
          <a:off x="7257" y="4151085"/>
          <a:ext cx="5731525" cy="276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0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모달이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닫힘</a:t>
                      </a:r>
                      <a:endParaRPr lang="ko-KR" altLang="en-US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파일 첨부가 가능한 버튼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유효성 검사를 통과하지 못하면 에러메시지를 출력함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또는 통과했을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시에는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파일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명을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출력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</a:p>
                  </a:txBody>
                  <a:tcPr marL="119006" marR="119006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첨부된 파일을 미리 확인할 수 있는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공간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6" marR="119006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62639"/>
                  </a:ext>
                </a:extLst>
              </a:tr>
              <a:tr h="531262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</a:p>
                  </a:txBody>
                  <a:tcPr marL="119005" marR="119005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수정사항을 저장할 수 있는 버튼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(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제출됨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)</a:t>
                      </a:r>
                      <a:endParaRPr 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5" marR="119005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bg1">
                          <a:lumMod val="75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21469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5FAA862-9525-4C30-876D-134853E6B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128203"/>
              </p:ext>
            </p:extLst>
          </p:nvPr>
        </p:nvGraphicFramePr>
        <p:xfrm>
          <a:off x="5820228" y="4151085"/>
          <a:ext cx="6370161" cy="271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64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닫기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버튼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</a:t>
                      </a:r>
                      <a:endParaRPr 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4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수정한 정보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DB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에 저장</a:t>
                      </a:r>
                      <a:endParaRPr lang="en-US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802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</a:p>
                  </a:txBody>
                  <a:tcPr marL="119006" marR="119006" marT="59504" marB="59504" anchor="ctr">
                    <a:lnL w="0">
                      <a:noFill/>
                    </a:lnL>
                    <a:lnR w="3174">
                      <a:solidFill>
                        <a:schemeClr val="bg1">
                          <a:lumMod val="75000"/>
                        </a:schemeClr>
                      </a:solidFill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수정을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취소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6" marR="119006" marT="59504" marB="59504" anchor="ctr">
                    <a:lnL w="3174">
                      <a:solidFill>
                        <a:schemeClr val="bg1">
                          <a:lumMod val="75000"/>
                        </a:schemeClr>
                      </a:solidFill>
                    </a:lnL>
                    <a:lnR w="0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6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92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3202A9-9D41-4FA9-904C-90EEC504A735}"/>
              </a:ext>
            </a:extLst>
          </p:cNvPr>
          <p:cNvSpPr/>
          <p:nvPr/>
        </p:nvSpPr>
        <p:spPr>
          <a:xfrm>
            <a:off x="5781675" y="388528"/>
            <a:ext cx="6419850" cy="42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47" descr="/Users/heo/Library/Group Containers/L48J367XN4.com.infraware.PolarisOffice/EngineTemp/1134/fImage28700726926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388529"/>
            <a:ext cx="12192635" cy="4224020"/>
          </a:xfrm>
          <a:prstGeom prst="rect">
            <a:avLst/>
          </a:prstGeo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B9C673-20CD-426D-98A6-F44184D7BA2E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BD9F956-E55D-4C20-BB34-35EBEA649DDD}"/>
              </a:ext>
            </a:extLst>
          </p:cNvPr>
          <p:cNvSpPr txBox="1"/>
          <p:nvPr/>
        </p:nvSpPr>
        <p:spPr>
          <a:xfrm>
            <a:off x="157539" y="-5760"/>
            <a:ext cx="691937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 </a:t>
            </a:r>
            <a:r>
              <a:rPr lang="ko-KR" altLang="en-US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작가  </a:t>
            </a:r>
            <a:r>
              <a:rPr lang="en-US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- </a:t>
            </a:r>
            <a:r>
              <a:rPr lang="en-US" altLang="ko-KR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 </a:t>
            </a:r>
            <a:r>
              <a:rPr lang="ko-KR" altLang="en-US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작품 상세페이지  </a:t>
            </a:r>
            <a:r>
              <a:rPr lang="en-US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-  </a:t>
            </a:r>
            <a:r>
              <a:rPr lang="ko-KR" altLang="en-US" sz="2000" b="1" kern="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+mn-lt"/>
              </a:rPr>
              <a:t>수정페이지</a:t>
            </a:r>
            <a:endParaRPr lang="ko-KR" altLang="en-US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FAE7711-7C0D-4FF1-9BF1-A8149DA17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28752"/>
              </p:ext>
            </p:extLst>
          </p:nvPr>
        </p:nvGraphicFramePr>
        <p:xfrm>
          <a:off x="-9292" y="4692804"/>
          <a:ext cx="5988560" cy="215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93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작품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 페이지로 이동</a:t>
                      </a:r>
                      <a:endParaRPr lang="ko-KR" altLang="en-US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3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목록</a:t>
                      </a:r>
                      <a:r>
                        <a:rPr lang="en-US" alt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작품</a:t>
                      </a:r>
                      <a:r>
                        <a:rPr lang="en-US" alt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관리</a:t>
                      </a:r>
                      <a:r>
                        <a:rPr lang="en-US" alt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페이지</a:t>
                      </a:r>
                      <a:r>
                        <a:rPr lang="en-US" altLang="ko-KR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)</a:t>
                      </a:r>
                      <a:r>
                        <a:rPr lang="ko-KR" altLang="en-US" sz="1200" b="0" i="0" u="none" strike="noStrike" noProof="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으로 돌아가기</a:t>
                      </a:r>
                      <a:endParaRPr lang="ko-KR" altLang="en-US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6642EF-2575-45F7-AA1C-36A24C158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85950"/>
              </p:ext>
            </p:extLst>
          </p:nvPr>
        </p:nvGraphicFramePr>
        <p:xfrm>
          <a:off x="6127075" y="4658116"/>
          <a:ext cx="5994532" cy="220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작가가 작품을 수정할 수 있는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모달로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제목과 설명 만 수정할 수 있음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 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변경불가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삭제 후 재 업로드 가능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)</a:t>
                      </a:r>
                      <a:endParaRPr lang="ko-KR" altLang="en-US" sz="1200" b="0" i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수정사항을 적용할 수 있는 버튼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파일을 삭제할 수 있는 버튼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수정사항을 반영하지 않고 바로 목록으로 돌아갈 수 있는 버튼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20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230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52" descr="/Users/heo/Library/Group Containers/L48J367XN4.com.infraware.PolarisOffice/EngineTemp/1134/fImage92286279177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" y="385697"/>
            <a:ext cx="9013010" cy="6481311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B830D4-3542-4AE7-9338-3DCD950C761A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BBFCB0D-792E-422C-BCDF-FCAC0FFE0CFB}"/>
              </a:ext>
            </a:extLst>
          </p:cNvPr>
          <p:cNvSpPr txBox="1"/>
          <p:nvPr/>
        </p:nvSpPr>
        <p:spPr>
          <a:xfrm>
            <a:off x="157539" y="4400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음식점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44C1F7-280D-4458-98E9-C36F4329B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321904"/>
              </p:ext>
            </p:extLst>
          </p:nvPr>
        </p:nvGraphicFramePr>
        <p:xfrm>
          <a:off x="9014603" y="359433"/>
          <a:ext cx="3165567" cy="648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7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 상세 정보 입력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7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내부 사진등록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7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메뉴판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사진 등록. 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번과 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번은 개수 제한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 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크기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,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사이즈 제한 필요)</a:t>
                      </a:r>
                      <a:endParaRPr lang="ko-KR" sz="1200" b="0" i="0" u="none" strike="noStrike" noProof="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7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등록 시 유효성 검사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7641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입력했던 것들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취소되고 목록으로 이동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52" descr="/Users/heo/Library/Group Containers/L48J367XN4.com.infraware.PolarisOffice/EngineTemp/1134/fImage922862791779.png">
            <a:extLst>
              <a:ext uri="{FF2B5EF4-FFF2-40B4-BE49-F238E27FC236}">
                <a16:creationId xmlns:a16="http://schemas.microsoft.com/office/drawing/2014/main" id="{2C765104-CD9B-4978-9174-52CC97E0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9" t="63267" r="58769" b="19015"/>
          <a:stretch/>
        </p:blipFill>
        <p:spPr>
          <a:xfrm>
            <a:off x="5239296" y="4487049"/>
            <a:ext cx="1967377" cy="118760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0A024-49D9-45BC-B6DD-CCD35EECCDC2}"/>
              </a:ext>
            </a:extLst>
          </p:cNvPr>
          <p:cNvSpPr txBox="1"/>
          <p:nvPr/>
        </p:nvSpPr>
        <p:spPr>
          <a:xfrm>
            <a:off x="5604063" y="4612341"/>
            <a:ext cx="141514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메뉴 사진 등록</a:t>
            </a:r>
          </a:p>
        </p:txBody>
      </p:sp>
    </p:spTree>
    <p:extLst>
      <p:ext uri="{BB962C8B-B14F-4D97-AF65-F5344CB8AC3E}">
        <p14:creationId xmlns:p14="http://schemas.microsoft.com/office/powerpoint/2010/main" val="3774513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53" descr="/Users/heo/Library/Group Containers/L48J367XN4.com.infraware.PolarisOffice/EngineTemp/1134/fImage9692128546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" y="380563"/>
            <a:ext cx="12192635" cy="4276090"/>
          </a:xfrm>
          <a:prstGeom prst="rect">
            <a:avLst/>
          </a:prstGeo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35B25F-0CE9-4CD6-94BE-3BBE21661308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BDAA50BB-1F8F-47E6-81E3-31DB6C5D1219}"/>
              </a:ext>
            </a:extLst>
          </p:cNvPr>
          <p:cNvSpPr txBox="1"/>
          <p:nvPr/>
        </p:nvSpPr>
        <p:spPr>
          <a:xfrm>
            <a:off x="157539" y="-5125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음식점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 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0A45A-A9B9-4A3A-9DD9-37029F611221}"/>
              </a:ext>
            </a:extLst>
          </p:cNvPr>
          <p:cNvSpPr txBox="1"/>
          <p:nvPr/>
        </p:nvSpPr>
        <p:spPr>
          <a:xfrm>
            <a:off x="73231" y="4591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</a:t>
            </a:r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E51FC-AE14-40D7-8C7C-4E706F5C580B}"/>
              </a:ext>
            </a:extLst>
          </p:cNvPr>
          <p:cNvSpPr txBox="1"/>
          <p:nvPr/>
        </p:nvSpPr>
        <p:spPr>
          <a:xfrm>
            <a:off x="6218711" y="4591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</a:t>
            </a:r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5E60423-9061-4548-91F1-7A8661195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69003"/>
              </p:ext>
            </p:extLst>
          </p:nvPr>
        </p:nvGraphicFramePr>
        <p:xfrm>
          <a:off x="5602" y="4588808"/>
          <a:ext cx="5992288" cy="2263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43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수정을 누르는 경우 가게 상세 내부 정보를 변경할 수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있음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2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1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번을 거쳐서 온 경우 각 </a:t>
                      </a:r>
                      <a:r>
                        <a:rPr lang="af-ZA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label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에 해당하는 </a:t>
                      </a:r>
                      <a:r>
                        <a:rPr lang="af-ZA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input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이 있는데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,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 해당 </a:t>
                      </a:r>
                      <a:r>
                        <a:rPr lang="af-ZA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input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이 수정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가능한 상태로 변경됨</a:t>
                      </a:r>
                      <a:r>
                        <a:rPr 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.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 아닌 경우 </a:t>
                      </a:r>
                      <a:r>
                        <a:rPr lang="af-ZA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read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만 가능</a:t>
                      </a:r>
                      <a:endParaRPr lang="ko-KR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0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현재 등록된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메뉴판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 이미지를 보여줌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.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 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클릭 시 이미지 뷰어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모달이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 뜸</a:t>
                      </a:r>
                      <a:endParaRPr lang="ko-KR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F63C98A-3F6E-4078-9440-96CA093B4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45017"/>
              </p:ext>
            </p:extLst>
          </p:nvPr>
        </p:nvGraphicFramePr>
        <p:xfrm>
          <a:off x="6096000" y="4605617"/>
          <a:ext cx="6085066" cy="2263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8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7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수정 버튼 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클릭 시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지붕 수정 가능하게 되고 지붕 디자인 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모달로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 </a:t>
                      </a:r>
                      <a:r>
                        <a:rPr lang="ko-KR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넘어감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현재 적용중인 지붕 상태를 보여줌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(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 수정페이지에서 직접 수정하기 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전에는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각 업종에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 맞는 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default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값을 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보여줌</a:t>
                      </a:r>
                      <a:r>
                        <a:rPr lang="en-US" alt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)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가게 내부 전경을 수정할 수 있는 페이지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7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현재 적용중인 가게 내부 전경을 </a:t>
                      </a: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보여줌</a:t>
                      </a:r>
                      <a:endParaRPr lang="ko-KR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686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heo/Library/Group Containers/L48J367XN4.com.infraware.PolarisOffice/EngineTemp/1134/fImage66427275313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" y="369167"/>
            <a:ext cx="9429659" cy="6478401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3D9CE7-D50B-4FDE-A2FA-2D0114CDCFFE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02B12C3-8CD4-4F2F-826E-4C88FCBB7ED6}"/>
              </a:ext>
            </a:extLst>
          </p:cNvPr>
          <p:cNvSpPr txBox="1"/>
          <p:nvPr/>
        </p:nvSpPr>
        <p:spPr>
          <a:xfrm>
            <a:off x="157539" y="4400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UI 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가게등록  </a:t>
            </a:r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 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지붕선택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3C7CCE-08C7-4ADA-A40B-A0C10FB56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677464"/>
              </p:ext>
            </p:extLst>
          </p:nvPr>
        </p:nvGraphicFramePr>
        <p:xfrm>
          <a:off x="9405257" y="391885"/>
          <a:ext cx="2781799" cy="647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4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이전버튼</a:t>
                      </a:r>
                      <a:endParaRPr lang="ko-KR" altLang="en-US" sz="1200" b="0" i="0" u="none" strike="noStrike" noProof="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4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2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이후버튼</a:t>
                      </a:r>
                      <a:endParaRPr lang="ko-KR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4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3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현재</a:t>
                      </a: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 선택할 수 있는 지붕</a:t>
                      </a:r>
                      <a:endParaRPr lang="ko-KR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42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4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None/>
                      </a:pPr>
                      <a:r>
                        <a:rPr lang="ko-KR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수정사항 저장</a:t>
                      </a:r>
                      <a:endParaRPr lang="ko-KR" altLang="en-US" sz="1200" b="0" i="0" u="none" strike="noStrike" noProof="0" dirty="0">
                        <a:latin typeface="Malgun Gothic"/>
                        <a:ea typeface="Malgun Gothic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423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9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/>
                          <a:ea typeface="나눔고딕"/>
                        </a:rPr>
                        <a:t>5</a:t>
                      </a:r>
                      <a:endParaRPr lang="ko-KR" altLang="en-US" sz="9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/>
                        <a:ea typeface="나눔고딕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수정사항을 반영하지 않고 </a:t>
                      </a:r>
                      <a:endParaRPr lang="en-US" altLang="ko-KR" sz="1200" b="0" i="0" u="none" strike="noStrike" noProof="0" dirty="0">
                        <a:solidFill>
                          <a:srgbClr val="333333"/>
                        </a:solidFill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noProof="0" dirty="0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다시 이전 페이지로 </a:t>
                      </a:r>
                      <a:r>
                        <a:rPr lang="ko-KR" altLang="en-US" sz="1200" b="0" i="0" u="none" strike="noStrike" noProof="0" dirty="0" err="1">
                          <a:solidFill>
                            <a:srgbClr val="333333"/>
                          </a:solidFill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돌아감</a:t>
                      </a:r>
                      <a:endParaRPr lang="ko-KR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19007" marR="119007" marT="59504" marB="5950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65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30F7C6-BF26-419F-B1A0-EB91CC4391F8}"/>
              </a:ext>
            </a:extLst>
          </p:cNvPr>
          <p:cNvSpPr/>
          <p:nvPr/>
        </p:nvSpPr>
        <p:spPr>
          <a:xfrm>
            <a:off x="0" y="-22745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5EA102F-86AC-4B6D-B32B-D9B33A50BDC7}"/>
              </a:ext>
            </a:extLst>
          </p:cNvPr>
          <p:cNvSpPr txBox="1"/>
          <p:nvPr/>
        </p:nvSpPr>
        <p:spPr>
          <a:xfrm>
            <a:off x="157539" y="-8821"/>
            <a:ext cx="47052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Q &amp; A</a:t>
            </a:r>
            <a:endParaRPr lang="ko-KR" altLang="en-US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5" descr="엄지손가락을 위로 올린 나이 든 여성">
            <a:extLst>
              <a:ext uri="{FF2B5EF4-FFF2-40B4-BE49-F238E27FC236}">
                <a16:creationId xmlns:a16="http://schemas.microsoft.com/office/drawing/2014/main" id="{1903C930-D828-496B-8230-C3BB00FA2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21" y="1396342"/>
            <a:ext cx="1771904" cy="4114798"/>
          </a:xfrm>
          <a:prstGeom prst="rect">
            <a:avLst/>
          </a:prstGeom>
        </p:spPr>
      </p:pic>
      <p:pic>
        <p:nvPicPr>
          <p:cNvPr id="6" name="그림 6" descr="좌절한 나이 든 여성">
            <a:extLst>
              <a:ext uri="{FF2B5EF4-FFF2-40B4-BE49-F238E27FC236}">
                <a16:creationId xmlns:a16="http://schemas.microsoft.com/office/drawing/2014/main" id="{027DC60C-8A37-460A-9696-7E9016A81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623" y="1371601"/>
            <a:ext cx="1651455" cy="4114798"/>
          </a:xfrm>
          <a:prstGeom prst="rect">
            <a:avLst/>
          </a:prstGeom>
        </p:spPr>
      </p:pic>
      <p:pic>
        <p:nvPicPr>
          <p:cNvPr id="7" name="그림 7" descr="이마에 손을 대고 있는 남성 기업인">
            <a:extLst>
              <a:ext uri="{FF2B5EF4-FFF2-40B4-BE49-F238E27FC236}">
                <a16:creationId xmlns:a16="http://schemas.microsoft.com/office/drawing/2014/main" id="{EF448B7B-374F-4FBD-9F57-D049E38AA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23" y="2746170"/>
            <a:ext cx="1443462" cy="4114798"/>
          </a:xfrm>
          <a:prstGeom prst="rect">
            <a:avLst/>
          </a:prstGeom>
        </p:spPr>
      </p:pic>
      <p:pic>
        <p:nvPicPr>
          <p:cNvPr id="8" name="그림 8" descr="손을 위로 든 여성 사업가">
            <a:extLst>
              <a:ext uri="{FF2B5EF4-FFF2-40B4-BE49-F238E27FC236}">
                <a16:creationId xmlns:a16="http://schemas.microsoft.com/office/drawing/2014/main" id="{0FF26C5E-4BDF-48F9-B8F4-DAF8166BD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637" y="1469571"/>
            <a:ext cx="2127354" cy="4114799"/>
          </a:xfrm>
          <a:prstGeom prst="rect">
            <a:avLst/>
          </a:prstGeom>
        </p:spPr>
      </p:pic>
      <p:pic>
        <p:nvPicPr>
          <p:cNvPr id="9" name="그림 9" descr="간판을 들고 있는 어린 소년">
            <a:extLst>
              <a:ext uri="{FF2B5EF4-FFF2-40B4-BE49-F238E27FC236}">
                <a16:creationId xmlns:a16="http://schemas.microsoft.com/office/drawing/2014/main" id="{441AB8E1-AD98-4260-93C1-6DC31680B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03" y="381000"/>
            <a:ext cx="2342679" cy="4114800"/>
          </a:xfrm>
          <a:prstGeom prst="rect">
            <a:avLst/>
          </a:prstGeom>
        </p:spPr>
      </p:pic>
      <p:pic>
        <p:nvPicPr>
          <p:cNvPr id="10" name="그림 10" descr="턱에 손을 얹은 어린 소년">
            <a:extLst>
              <a:ext uri="{FF2B5EF4-FFF2-40B4-BE49-F238E27FC236}">
                <a16:creationId xmlns:a16="http://schemas.microsoft.com/office/drawing/2014/main" id="{CCFAF35E-BEA3-4B2A-A477-B9D7716EA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" y="2743200"/>
            <a:ext cx="1186603" cy="4114800"/>
          </a:xfrm>
          <a:prstGeom prst="rect">
            <a:avLst/>
          </a:prstGeom>
        </p:spPr>
      </p:pic>
      <p:pic>
        <p:nvPicPr>
          <p:cNvPr id="11" name="그림 11" descr="푯말을 들고 미소 짓는 남성 기업인">
            <a:extLst>
              <a:ext uri="{FF2B5EF4-FFF2-40B4-BE49-F238E27FC236}">
                <a16:creationId xmlns:a16="http://schemas.microsoft.com/office/drawing/2014/main" id="{89B5EA90-80E9-44EF-B4A0-16949C0D5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4364" y="2741221"/>
            <a:ext cx="1328114" cy="4114799"/>
          </a:xfrm>
          <a:prstGeom prst="rect">
            <a:avLst/>
          </a:prstGeom>
        </p:spPr>
      </p:pic>
      <p:pic>
        <p:nvPicPr>
          <p:cNvPr id="12" name="그림 12" descr="어깨를 으쓱하는 남성 사업가">
            <a:extLst>
              <a:ext uri="{FF2B5EF4-FFF2-40B4-BE49-F238E27FC236}">
                <a16:creationId xmlns:a16="http://schemas.microsoft.com/office/drawing/2014/main" id="{A68540E9-8421-4AD8-B217-CFE5272D93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3715" y="1468582"/>
            <a:ext cx="1838715" cy="4114799"/>
          </a:xfrm>
          <a:prstGeom prst="rect">
            <a:avLst/>
          </a:prstGeom>
        </p:spPr>
      </p:pic>
      <p:pic>
        <p:nvPicPr>
          <p:cNvPr id="13" name="그림 13" descr="허리에 손을 올린 나이 든 여성">
            <a:extLst>
              <a:ext uri="{FF2B5EF4-FFF2-40B4-BE49-F238E27FC236}">
                <a16:creationId xmlns:a16="http://schemas.microsoft.com/office/drawing/2014/main" id="{FF142358-2DD6-4CF9-A86D-B2BA48D30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9463" y="4625316"/>
            <a:ext cx="2743199" cy="22308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54F30-B78E-41F2-9386-F7E7B24874EE}"/>
              </a:ext>
            </a:extLst>
          </p:cNvPr>
          <p:cNvSpPr txBox="1"/>
          <p:nvPr/>
        </p:nvSpPr>
        <p:spPr>
          <a:xfrm>
            <a:off x="3051958" y="5680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친구들아 미안해</a:t>
            </a: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2학년 7반 사랑해!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3F3E9-67CB-44EE-9EE3-A5C6C99D512E}"/>
              </a:ext>
            </a:extLst>
          </p:cNvPr>
          <p:cNvSpPr txBox="1"/>
          <p:nvPr/>
        </p:nvSpPr>
        <p:spPr>
          <a:xfrm>
            <a:off x="6777223" y="1274989"/>
            <a:ext cx="741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highlight>
                  <a:srgbClr val="FFFF00"/>
                </a:highlight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Q&amp;A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8D781-F9EE-441C-B5C0-4A8C69174914}"/>
              </a:ext>
            </a:extLst>
          </p:cNvPr>
          <p:cNvSpPr txBox="1"/>
          <p:nvPr/>
        </p:nvSpPr>
        <p:spPr>
          <a:xfrm rot="-360000">
            <a:off x="2659349" y="3799100"/>
            <a:ext cx="1110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highlight>
                  <a:srgbClr val="00FF00"/>
                </a:highlight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차</a:t>
            </a:r>
            <a:r>
              <a:rPr lang="ko-KR" altLang="en-US" dirty="0">
                <a:highlight>
                  <a:srgbClr val="FFFF00"/>
                </a:highlight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돌</a:t>
            </a:r>
            <a:r>
              <a:rPr lang="ko-KR" altLang="en-US" dirty="0">
                <a:highlight>
                  <a:srgbClr val="00FFFF"/>
                </a:highlight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박</a:t>
            </a:r>
            <a:r>
              <a:rPr lang="ko-KR" altLang="en-US" dirty="0">
                <a:highlight>
                  <a:srgbClr val="FF00FF"/>
                </a:highlight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A991F-81F1-425A-B6D0-2791A3392ED9}"/>
              </a:ext>
            </a:extLst>
          </p:cNvPr>
          <p:cNvSpPr txBox="1"/>
          <p:nvPr/>
        </p:nvSpPr>
        <p:spPr>
          <a:xfrm>
            <a:off x="1075830" y="24414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그건 저도 잘...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3182A-3BD4-4808-A3FE-537211428195}"/>
              </a:ext>
            </a:extLst>
          </p:cNvPr>
          <p:cNvSpPr txBox="1"/>
          <p:nvPr/>
        </p:nvSpPr>
        <p:spPr>
          <a:xfrm>
            <a:off x="10030522" y="1667107"/>
            <a:ext cx="14608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모라구요?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BAAF05-822F-4ACA-80E2-EC95134741CB}"/>
              </a:ext>
            </a:extLst>
          </p:cNvPr>
          <p:cNvSpPr txBox="1"/>
          <p:nvPr/>
        </p:nvSpPr>
        <p:spPr>
          <a:xfrm>
            <a:off x="6372922" y="4072850"/>
            <a:ext cx="14608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말</a:t>
            </a:r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하기 전</a:t>
            </a:r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에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생각핸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니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?</a:t>
            </a:r>
            <a:endParaRPr 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1" name="그림 21">
            <a:extLst>
              <a:ext uri="{FF2B5EF4-FFF2-40B4-BE49-F238E27FC236}">
                <a16:creationId xmlns:a16="http://schemas.microsoft.com/office/drawing/2014/main" id="{F1E9608C-60A6-4835-A635-CD6A5F66FE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4008" y="4650057"/>
            <a:ext cx="1302835" cy="1302835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F9F7EB79-AB3F-429D-A94D-4DE2A3DA5D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1400" y="4724398"/>
            <a:ext cx="1340006" cy="1321421"/>
          </a:xfrm>
          <a:prstGeom prst="rect">
            <a:avLst/>
          </a:prstGeom>
        </p:spPr>
      </p:pic>
      <p:pic>
        <p:nvPicPr>
          <p:cNvPr id="23" name="그래픽 23" descr="사과 단색으로 채워진">
            <a:extLst>
              <a:ext uri="{FF2B5EF4-FFF2-40B4-BE49-F238E27FC236}">
                <a16:creationId xmlns:a16="http://schemas.microsoft.com/office/drawing/2014/main" id="{7B7F114C-EE01-4A7E-9968-82915B7D1B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43922" y="2377068"/>
            <a:ext cx="514815" cy="496230"/>
          </a:xfrm>
          <a:prstGeom prst="rect">
            <a:avLst/>
          </a:prstGeom>
        </p:spPr>
      </p:pic>
      <p:pic>
        <p:nvPicPr>
          <p:cNvPr id="24" name="그래픽 24" descr="풍선 도움말 단색으로 채워진">
            <a:extLst>
              <a:ext uri="{FF2B5EF4-FFF2-40B4-BE49-F238E27FC236}">
                <a16:creationId xmlns:a16="http://schemas.microsoft.com/office/drawing/2014/main" id="{5B9B7ED1-8E07-4BED-94D3-6B859DE350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660000">
            <a:off x="834483" y="732263"/>
            <a:ext cx="914400" cy="1509131"/>
          </a:xfrm>
          <a:prstGeom prst="rect">
            <a:avLst/>
          </a:prstGeom>
        </p:spPr>
      </p:pic>
      <p:pic>
        <p:nvPicPr>
          <p:cNvPr id="25" name="그래픽 25" descr="기린 단색으로 채워진">
            <a:extLst>
              <a:ext uri="{FF2B5EF4-FFF2-40B4-BE49-F238E27FC236}">
                <a16:creationId xmlns:a16="http://schemas.microsoft.com/office/drawing/2014/main" id="{10C7F183-8E10-42F5-A746-0CA427AD1C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50605" y="5833946"/>
            <a:ext cx="914400" cy="914400"/>
          </a:xfrm>
          <a:prstGeom prst="rect">
            <a:avLst/>
          </a:prstGeom>
        </p:spPr>
      </p:pic>
      <p:pic>
        <p:nvPicPr>
          <p:cNvPr id="26" name="그래픽 26" descr="물결 단색으로 채워진">
            <a:extLst>
              <a:ext uri="{FF2B5EF4-FFF2-40B4-BE49-F238E27FC236}">
                <a16:creationId xmlns:a16="http://schemas.microsoft.com/office/drawing/2014/main" id="{091F4C9F-DE0A-41A6-9020-8597EAACC8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88605" y="6001214"/>
            <a:ext cx="914400" cy="914400"/>
          </a:xfrm>
          <a:prstGeom prst="rect">
            <a:avLst/>
          </a:prstGeom>
        </p:spPr>
      </p:pic>
      <p:pic>
        <p:nvPicPr>
          <p:cNvPr id="27" name="그래픽 27" descr="모니터 단색으로 채워진">
            <a:extLst>
              <a:ext uri="{FF2B5EF4-FFF2-40B4-BE49-F238E27FC236}">
                <a16:creationId xmlns:a16="http://schemas.microsoft.com/office/drawing/2014/main" id="{CF6D6BB3-95A1-4FA8-8FD7-C47CE1D7F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980000">
            <a:off x="8970502" y="386768"/>
            <a:ext cx="719255" cy="1583472"/>
          </a:xfrm>
          <a:prstGeom prst="rect">
            <a:avLst/>
          </a:prstGeom>
        </p:spPr>
      </p:pic>
      <p:pic>
        <p:nvPicPr>
          <p:cNvPr id="28" name="그래픽 28" descr="뒤로 단색으로 채워진">
            <a:extLst>
              <a:ext uri="{FF2B5EF4-FFF2-40B4-BE49-F238E27FC236}">
                <a16:creationId xmlns:a16="http://schemas.microsoft.com/office/drawing/2014/main" id="{BBED1855-DAA4-4DA2-82C3-048BBD2505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780000">
            <a:off x="9374459" y="3891777"/>
            <a:ext cx="3256156" cy="3246863"/>
          </a:xfrm>
          <a:prstGeom prst="rect">
            <a:avLst/>
          </a:prstGeom>
        </p:spPr>
      </p:pic>
      <p:pic>
        <p:nvPicPr>
          <p:cNvPr id="29" name="그래픽 29" descr="올리브와 잎이 달린 화환">
            <a:extLst>
              <a:ext uri="{FF2B5EF4-FFF2-40B4-BE49-F238E27FC236}">
                <a16:creationId xmlns:a16="http://schemas.microsoft.com/office/drawing/2014/main" id="{624F73C0-974A-4C76-BF0E-62B13B3D211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71171" y="1217342"/>
            <a:ext cx="566855" cy="5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8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449" y="3998441"/>
            <a:ext cx="619135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kern="0" spc="-133" dirty="0" err="1">
                <a:solidFill>
                  <a:srgbClr val="478C5C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짝짝짝</a:t>
            </a:r>
            <a:endParaRPr lang="ko-KR" altLang="en-US" sz="2000" kern="0" spc="-133" dirty="0">
              <a:solidFill>
                <a:srgbClr val="478C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58800" y="4521262"/>
            <a:ext cx="3014227" cy="2940294"/>
            <a:chOff x="-512046" y="7046611"/>
            <a:chExt cx="4140341" cy="40387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40810" y="3684789"/>
            <a:ext cx="3908856" cy="117235"/>
            <a:chOff x="6211215" y="5527182"/>
            <a:chExt cx="5863284" cy="1758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4400" y="-492495"/>
            <a:ext cx="3611312" cy="3156948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17333" y="1525783"/>
            <a:ext cx="598474" cy="2281909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3473" y="4136901"/>
            <a:ext cx="886783" cy="1344633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840515" y="2484160"/>
            <a:ext cx="650944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6400" kern="0" spc="-333" dirty="0">
                <a:solidFill>
                  <a:srgbClr val="478C5C"/>
                </a:solidFill>
                <a:latin typeface="Arial Black"/>
                <a:ea typeface="나눔스퀘어OTF Light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6171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3">
            <a:extLst>
              <a:ext uri="{FF2B5EF4-FFF2-40B4-BE49-F238E27FC236}">
                <a16:creationId xmlns:a16="http://schemas.microsoft.com/office/drawing/2014/main" id="{60B6E039-2831-4B00-8D27-8E2385828CE0}"/>
              </a:ext>
            </a:extLst>
          </p:cNvPr>
          <p:cNvGrpSpPr/>
          <p:nvPr/>
        </p:nvGrpSpPr>
        <p:grpSpPr>
          <a:xfrm>
            <a:off x="9804400" y="-492495"/>
            <a:ext cx="3611312" cy="3156948"/>
            <a:chOff x="15285954" y="-932374"/>
            <a:chExt cx="5416968" cy="4735422"/>
          </a:xfrm>
        </p:grpSpPr>
        <p:pic>
          <p:nvPicPr>
            <p:cNvPr id="5" name="Object 10">
              <a:extLst>
                <a:ext uri="{FF2B5EF4-FFF2-40B4-BE49-F238E27FC236}">
                  <a16:creationId xmlns:a16="http://schemas.microsoft.com/office/drawing/2014/main" id="{1046F4B9-92B9-4A10-AA3B-0478C5474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AB7610C5-EAB4-4509-A8EA-A038C4EF1144}"/>
              </a:ext>
            </a:extLst>
          </p:cNvPr>
          <p:cNvGrpSpPr/>
          <p:nvPr/>
        </p:nvGrpSpPr>
        <p:grpSpPr>
          <a:xfrm>
            <a:off x="9986553" y="1872147"/>
            <a:ext cx="598474" cy="2281909"/>
            <a:chOff x="16434989" y="2822406"/>
            <a:chExt cx="897711" cy="3422863"/>
          </a:xfrm>
        </p:grpSpPr>
        <p:pic>
          <p:nvPicPr>
            <p:cNvPr id="8" name="Object 13">
              <a:extLst>
                <a:ext uri="{FF2B5EF4-FFF2-40B4-BE49-F238E27FC236}">
                  <a16:creationId xmlns:a16="http://schemas.microsoft.com/office/drawing/2014/main" id="{02D0F1CA-0686-4909-A9E6-366F2217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78132397-DC93-456D-96F1-C14D8943383C}"/>
              </a:ext>
            </a:extLst>
          </p:cNvPr>
          <p:cNvGrpSpPr/>
          <p:nvPr/>
        </p:nvGrpSpPr>
        <p:grpSpPr>
          <a:xfrm>
            <a:off x="-558800" y="4521262"/>
            <a:ext cx="3014227" cy="2940294"/>
            <a:chOff x="-512046" y="7046611"/>
            <a:chExt cx="4140341" cy="4038786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724B8930-3B3D-4DBE-8331-639ADD136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90CCC302-5809-4E53-9C07-905EB095E0EC}"/>
              </a:ext>
            </a:extLst>
          </p:cNvPr>
          <p:cNvGrpSpPr/>
          <p:nvPr/>
        </p:nvGrpSpPr>
        <p:grpSpPr>
          <a:xfrm>
            <a:off x="1896201" y="4928590"/>
            <a:ext cx="886783" cy="1344633"/>
            <a:chOff x="1253844" y="4570018"/>
            <a:chExt cx="1218084" cy="1846986"/>
          </a:xfrm>
        </p:grpSpPr>
        <p:pic>
          <p:nvPicPr>
            <p:cNvPr id="14" name="Object 16">
              <a:extLst>
                <a:ext uri="{FF2B5EF4-FFF2-40B4-BE49-F238E27FC236}">
                  <a16:creationId xmlns:a16="http://schemas.microsoft.com/office/drawing/2014/main" id="{FEFB8C5E-E9FD-4D9E-B776-4FDBCF27D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  <p:pic>
        <p:nvPicPr>
          <p:cNvPr id="16" name="그래픽 16" descr="눈 단색으로 채워진">
            <a:extLst>
              <a:ext uri="{FF2B5EF4-FFF2-40B4-BE49-F238E27FC236}">
                <a16:creationId xmlns:a16="http://schemas.microsoft.com/office/drawing/2014/main" id="{07A0D83E-084C-46DE-B7F0-CE53E5497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0931" y="616527"/>
            <a:ext cx="4506684" cy="45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7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2DDD1A-D321-464D-B330-2858806A32C8}"/>
              </a:ext>
            </a:extLst>
          </p:cNvPr>
          <p:cNvSpPr/>
          <p:nvPr/>
        </p:nvSpPr>
        <p:spPr>
          <a:xfrm>
            <a:off x="9160281" y="4347204"/>
            <a:ext cx="1233399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87D04C-7477-49E2-B429-CF3D19CDE9BA}"/>
              </a:ext>
            </a:extLst>
          </p:cNvPr>
          <p:cNvSpPr/>
          <p:nvPr/>
        </p:nvSpPr>
        <p:spPr>
          <a:xfrm>
            <a:off x="3524567" y="5448706"/>
            <a:ext cx="2243773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7C1875-FF37-41E7-9A7A-62BB8C7D2BDF}"/>
              </a:ext>
            </a:extLst>
          </p:cNvPr>
          <p:cNvSpPr/>
          <p:nvPr/>
        </p:nvSpPr>
        <p:spPr>
          <a:xfrm>
            <a:off x="9441180" y="5046893"/>
            <a:ext cx="1790065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D2D55D-DA1E-4DB4-8740-BC0551587352}"/>
              </a:ext>
            </a:extLst>
          </p:cNvPr>
          <p:cNvSpPr/>
          <p:nvPr/>
        </p:nvSpPr>
        <p:spPr>
          <a:xfrm>
            <a:off x="3521075" y="5082402"/>
            <a:ext cx="2902585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CF6DFC-2E20-409F-8BEC-60FE37B3BF6D}"/>
              </a:ext>
            </a:extLst>
          </p:cNvPr>
          <p:cNvSpPr/>
          <p:nvPr/>
        </p:nvSpPr>
        <p:spPr>
          <a:xfrm>
            <a:off x="3521075" y="4716098"/>
            <a:ext cx="2673985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10C77E-2519-4029-A13B-7AF69B02156C}"/>
              </a:ext>
            </a:extLst>
          </p:cNvPr>
          <p:cNvSpPr/>
          <p:nvPr/>
        </p:nvSpPr>
        <p:spPr>
          <a:xfrm>
            <a:off x="6606540" y="4349112"/>
            <a:ext cx="1722120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BAF70-542C-4DF8-8F27-051001FC3E28}"/>
              </a:ext>
            </a:extLst>
          </p:cNvPr>
          <p:cNvSpPr/>
          <p:nvPr/>
        </p:nvSpPr>
        <p:spPr>
          <a:xfrm>
            <a:off x="3521075" y="3584127"/>
            <a:ext cx="898525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3D95DB-55CF-4F61-B078-5DCDA2627D74}"/>
              </a:ext>
            </a:extLst>
          </p:cNvPr>
          <p:cNvSpPr/>
          <p:nvPr/>
        </p:nvSpPr>
        <p:spPr>
          <a:xfrm>
            <a:off x="6096000" y="3243337"/>
            <a:ext cx="982980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053E53-A59A-49AB-8C41-81E77C9BB6AA}"/>
              </a:ext>
            </a:extLst>
          </p:cNvPr>
          <p:cNvSpPr/>
          <p:nvPr/>
        </p:nvSpPr>
        <p:spPr>
          <a:xfrm>
            <a:off x="5913120" y="2458358"/>
            <a:ext cx="2141220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F29F2C-97F6-4E1F-A4B9-8D8B84345C91}"/>
              </a:ext>
            </a:extLst>
          </p:cNvPr>
          <p:cNvSpPr/>
          <p:nvPr/>
        </p:nvSpPr>
        <p:spPr>
          <a:xfrm>
            <a:off x="3521075" y="2449917"/>
            <a:ext cx="1470025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3DA8C0-ECC4-41A8-9825-B167C6BC3FAB}"/>
              </a:ext>
            </a:extLst>
          </p:cNvPr>
          <p:cNvSpPr/>
          <p:nvPr/>
        </p:nvSpPr>
        <p:spPr>
          <a:xfrm>
            <a:off x="5768340" y="1458297"/>
            <a:ext cx="2849880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7C8557-7474-4F96-AC66-CF1335D0906D}"/>
              </a:ext>
            </a:extLst>
          </p:cNvPr>
          <p:cNvSpPr/>
          <p:nvPr/>
        </p:nvSpPr>
        <p:spPr>
          <a:xfrm>
            <a:off x="8496300" y="1107374"/>
            <a:ext cx="1844040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EA0D19-875D-4BFE-9042-993E3E08DC70}"/>
              </a:ext>
            </a:extLst>
          </p:cNvPr>
          <p:cNvSpPr/>
          <p:nvPr/>
        </p:nvSpPr>
        <p:spPr>
          <a:xfrm>
            <a:off x="3521075" y="1107375"/>
            <a:ext cx="666750" cy="2857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42B792-09C7-4512-B169-57BD89096981}"/>
              </a:ext>
            </a:extLst>
          </p:cNvPr>
          <p:cNvSpPr/>
          <p:nvPr/>
        </p:nvSpPr>
        <p:spPr>
          <a:xfrm>
            <a:off x="0" y="0"/>
            <a:ext cx="12192000" cy="523221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8ADE018-DFBA-49F3-A958-AE6F99872C5F}"/>
              </a:ext>
            </a:extLst>
          </p:cNvPr>
          <p:cNvSpPr txBox="1"/>
          <p:nvPr/>
        </p:nvSpPr>
        <p:spPr>
          <a:xfrm>
            <a:off x="157540" y="33977"/>
            <a:ext cx="26344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dirty="0">
                <a:latin typeface="나눔스퀘어OTF" panose="020B0600000101010101" pitchFamily="34" charset="-127"/>
                <a:ea typeface="나눔스퀘어OTF" panose="020B0600000101010101" pitchFamily="34" charset="-127"/>
                <a:cs typeface="Gmarket Sans Light" pitchFamily="34" charset="0"/>
              </a:rPr>
              <a:t>서비스 개요</a:t>
            </a:r>
            <a:endParaRPr lang="en-US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2EF2A-FBDB-4549-8639-AED4F1729E17}"/>
              </a:ext>
            </a:extLst>
          </p:cNvPr>
          <p:cNvSpPr txBox="1"/>
          <p:nvPr/>
        </p:nvSpPr>
        <p:spPr>
          <a:xfrm>
            <a:off x="786189" y="1205588"/>
            <a:ext cx="1512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1"/>
            <a:r>
              <a:rPr lang="ko-KR" altLang="en-US" sz="20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기획서비스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20F11-9E4D-4A34-9AB8-123DF39D1579}"/>
              </a:ext>
            </a:extLst>
          </p:cNvPr>
          <p:cNvSpPr txBox="1"/>
          <p:nvPr/>
        </p:nvSpPr>
        <p:spPr>
          <a:xfrm>
            <a:off x="3485516" y="1981384"/>
            <a:ext cx="8005619" cy="800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hangingPunct="1">
              <a:lnSpc>
                <a:spcPct val="150000"/>
              </a:lnSpc>
            </a:pPr>
            <a:r>
              <a:rPr lang="en-US" altLang="ko-KR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COVID-19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팬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데믹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시대에 오프라인 문화생활 제약이 커짐</a:t>
            </a:r>
          </a:p>
          <a:p>
            <a:pPr marL="0" indent="0" hangingPunct="1">
              <a:lnSpc>
                <a:spcPct val="150000"/>
              </a:lnSpc>
            </a:pPr>
            <a:r>
              <a:rPr lang="ko-KR" altLang="en-US" sz="1600" kern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비대면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문화생활을 제공하고 지역 경제 활성화 및 상생을 목표로 함</a:t>
            </a:r>
            <a:endParaRPr lang="ko-KR" altLang="en-US" sz="1600" b="0" i="0" kern="1200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0D540-0454-411F-AF4B-85E3A98D8C38}"/>
              </a:ext>
            </a:extLst>
          </p:cNvPr>
          <p:cNvSpPr txBox="1"/>
          <p:nvPr/>
        </p:nvSpPr>
        <p:spPr>
          <a:xfrm>
            <a:off x="3485516" y="1005533"/>
            <a:ext cx="8005619" cy="800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웹소켓</a:t>
            </a:r>
            <a:r>
              <a:rPr lang="ko-KR" altLang="en-US" sz="16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기반 메타로드 기술을 이용하여 가상 공간사용자에게 오프라인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가상 전시회 등의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문화생활</a:t>
            </a:r>
            <a:r>
              <a:rPr lang="ko-KR" altLang="en-US" sz="16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경험을 제공하며</a:t>
            </a:r>
            <a:r>
              <a:rPr lang="en-US" altLang="ko-KR" sz="16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지역 자영업자에게 무료 홍보 기회 제공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endParaRPr lang="ko-KR" altLang="en-US" sz="1600" i="0" kern="1200" dirty="0">
              <a:solidFill>
                <a:schemeClr val="tx1">
                  <a:lumMod val="85000"/>
                  <a:lumOff val="1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8B9AF-0ED4-4491-A8EB-9C50FAC93237}"/>
              </a:ext>
            </a:extLst>
          </p:cNvPr>
          <p:cNvSpPr txBox="1"/>
          <p:nvPr/>
        </p:nvSpPr>
        <p:spPr>
          <a:xfrm>
            <a:off x="786189" y="2187755"/>
            <a:ext cx="256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1"/>
            <a:r>
              <a:rPr lang="ko-KR" altLang="en-US" sz="20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배경 및 목적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CAD03-8C9D-4EA9-AE1A-B8381D3FC77D}"/>
              </a:ext>
            </a:extLst>
          </p:cNvPr>
          <p:cNvSpPr txBox="1"/>
          <p:nvPr/>
        </p:nvSpPr>
        <p:spPr>
          <a:xfrm>
            <a:off x="3485515" y="3120975"/>
            <a:ext cx="8005619" cy="800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1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폰크닉은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가상 피크닉을 즐기는 </a:t>
            </a:r>
            <a:r>
              <a:rPr lang="ko-KR" altLang="en-US" sz="1600" b="1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소비 유저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작품 또는 가게를 홍보하는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 </a:t>
            </a:r>
            <a:endParaRPr lang="en-US" altLang="ko-KR" sz="160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hangingPunct="1">
              <a:lnSpc>
                <a:spcPct val="150000"/>
              </a:lnSpc>
            </a:pPr>
            <a:r>
              <a:rPr lang="ko-KR" altLang="en-US" sz="1600" b="1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공급 유저</a:t>
            </a:r>
            <a:r>
              <a:rPr lang="ko-KR" altLang="en-US" sz="160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나누어 서비스를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A7CE6-9456-43D9-A126-B803140A9528}"/>
              </a:ext>
            </a:extLst>
          </p:cNvPr>
          <p:cNvSpPr txBox="1"/>
          <p:nvPr/>
        </p:nvSpPr>
        <p:spPr>
          <a:xfrm>
            <a:off x="786189" y="3321030"/>
            <a:ext cx="1715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1"/>
            <a:r>
              <a:rPr lang="ko-KR" altLang="en-US" sz="20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대상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33A079-819B-4652-B313-CD09E1300860}"/>
              </a:ext>
            </a:extLst>
          </p:cNvPr>
          <p:cNvSpPr txBox="1"/>
          <p:nvPr/>
        </p:nvSpPr>
        <p:spPr>
          <a:xfrm>
            <a:off x="3485515" y="4235661"/>
            <a:ext cx="8005619" cy="19082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게스트 유저는 사이트를 통해 무료로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전시회 작품을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감상할 수 있고</a:t>
            </a:r>
            <a:r>
              <a:rPr lang="en-US" altLang="ko-KR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메타로드 기술을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이용함 </a:t>
            </a:r>
            <a:endParaRPr lang="en-US" altLang="ko-KR" sz="1600" b="0" i="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 유저의 위치좌표 실시간 반영을 통해 실제 같은 문화생활을 경험할 수 있음</a:t>
            </a:r>
            <a:endParaRPr lang="en-US" altLang="ko-KR" sz="1600" b="0" i="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공급유저는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직접 개인 작품을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전시하거나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작가</a:t>
            </a:r>
            <a:r>
              <a:rPr lang="en-US" altLang="ko-KR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자신의 가게를 등록하여 소비자에게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가게정보 </a:t>
            </a:r>
            <a:endParaRPr lang="en-US" altLang="ko-KR" sz="1600" b="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메뉴 등을 스스로 소개함</a:t>
            </a:r>
            <a:r>
              <a:rPr lang="en-US" altLang="ko-KR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b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점주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).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0" i="0" kern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메타로드 기술을 이용해 타 유저의 위치좌표 실시간 반영을 통해 실제 문화생활 대리만족감 극대화함</a:t>
            </a:r>
            <a:endParaRPr lang="en-US" altLang="ko-KR" sz="1600" b="0" i="0" kern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9BF96-F5AD-43A2-86DE-C29476FFF42D}"/>
              </a:ext>
            </a:extLst>
          </p:cNvPr>
          <p:cNvSpPr txBox="1"/>
          <p:nvPr/>
        </p:nvSpPr>
        <p:spPr>
          <a:xfrm>
            <a:off x="786189" y="4434806"/>
            <a:ext cx="1512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hangingPunct="1"/>
            <a:r>
              <a:rPr lang="ko-KR" altLang="en-US" sz="2000" b="1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 기능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11CC24-1685-4BCE-A475-797CC60C1815}"/>
              </a:ext>
            </a:extLst>
          </p:cNvPr>
          <p:cNvCxnSpPr>
            <a:cxnSpLocks/>
          </p:cNvCxnSpPr>
          <p:nvPr/>
        </p:nvCxnSpPr>
        <p:spPr>
          <a:xfrm>
            <a:off x="709989" y="1880477"/>
            <a:ext cx="105756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EF735FF-EBBB-4224-A87C-80227ABA8C9F}"/>
              </a:ext>
            </a:extLst>
          </p:cNvPr>
          <p:cNvCxnSpPr>
            <a:cxnSpLocks/>
          </p:cNvCxnSpPr>
          <p:nvPr/>
        </p:nvCxnSpPr>
        <p:spPr>
          <a:xfrm>
            <a:off x="709989" y="2961131"/>
            <a:ext cx="105756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C2182E-5BDF-4CD7-AF7A-8565AED0E190}"/>
              </a:ext>
            </a:extLst>
          </p:cNvPr>
          <p:cNvCxnSpPr>
            <a:cxnSpLocks/>
          </p:cNvCxnSpPr>
          <p:nvPr/>
        </p:nvCxnSpPr>
        <p:spPr>
          <a:xfrm>
            <a:off x="709989" y="4041785"/>
            <a:ext cx="105756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43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CB5B86-43F8-4BCD-8D1D-3300CCF7925B}"/>
              </a:ext>
            </a:extLst>
          </p:cNvPr>
          <p:cNvSpPr txBox="1"/>
          <p:nvPr/>
        </p:nvSpPr>
        <p:spPr>
          <a:xfrm>
            <a:off x="4688114" y="323668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UI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76E9FF-174D-44FD-9849-F9C9121AC5BA}"/>
              </a:ext>
            </a:extLst>
          </p:cNvPr>
          <p:cNvGrpSpPr/>
          <p:nvPr/>
        </p:nvGrpSpPr>
        <p:grpSpPr>
          <a:xfrm>
            <a:off x="0" y="1"/>
            <a:ext cx="12192000" cy="6853296"/>
            <a:chOff x="0" y="1"/>
            <a:chExt cx="12192000" cy="68532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DEBE0C1-D675-4CC3-ADAA-C76F12988E5C}"/>
                </a:ext>
              </a:extLst>
            </p:cNvPr>
            <p:cNvSpPr/>
            <p:nvPr/>
          </p:nvSpPr>
          <p:spPr>
            <a:xfrm>
              <a:off x="0" y="1"/>
              <a:ext cx="12192000" cy="6853296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9D032597-6E3D-424D-85A5-589C3D91BE69}"/>
                </a:ext>
              </a:extLst>
            </p:cNvPr>
            <p:cNvSpPr txBox="1"/>
            <p:nvPr/>
          </p:nvSpPr>
          <p:spPr>
            <a:xfrm>
              <a:off x="4104421" y="2967335"/>
              <a:ext cx="3983159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5400" kern="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lt"/>
                </a:rPr>
                <a:t>Flow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45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B64D47-8976-4D1E-B46C-7B3E884A971A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612C1FD1-AB31-4A59-B16B-6046256A645B}"/>
              </a:ext>
            </a:extLst>
          </p:cNvPr>
          <p:cNvSpPr txBox="1"/>
          <p:nvPr/>
        </p:nvSpPr>
        <p:spPr>
          <a:xfrm>
            <a:off x="157539" y="-12585"/>
            <a:ext cx="35889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Flow Chart   -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</a:t>
            </a:r>
            <a:r>
              <a:rPr lang="ko-KR" alt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흐름도</a:t>
            </a:r>
            <a:endParaRPr lang="en-US" sz="8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7A2F539-843F-4764-B7B4-D23B32E1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85" y="624932"/>
            <a:ext cx="11095120" cy="59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4E05EC5-2295-4079-B057-03AB41452733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D7E3108-58B8-49F0-AD6A-04C543DF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53" y="568474"/>
            <a:ext cx="5490410" cy="6152183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46E91FA-6393-417F-9749-A2AC6617EA11}"/>
              </a:ext>
            </a:extLst>
          </p:cNvPr>
          <p:cNvSpPr txBox="1"/>
          <p:nvPr/>
        </p:nvSpPr>
        <p:spPr>
          <a:xfrm>
            <a:off x="157539" y="-12585"/>
            <a:ext cx="35889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Flow Chart   -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</a:t>
            </a:r>
            <a:endParaRPr lang="en-US" sz="8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39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4E05EC5-2295-4079-B057-03AB41452733}"/>
              </a:ext>
            </a:extLst>
          </p:cNvPr>
          <p:cNvSpPr/>
          <p:nvPr/>
        </p:nvSpPr>
        <p:spPr>
          <a:xfrm>
            <a:off x="0" y="1"/>
            <a:ext cx="12192000" cy="381000"/>
          </a:xfrm>
          <a:prstGeom prst="rect">
            <a:avLst/>
          </a:prstGeom>
          <a:solidFill>
            <a:srgbClr val="EF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2DB48ED-ED79-47F8-9BEB-E6668D7F54EC}"/>
              </a:ext>
            </a:extLst>
          </p:cNvPr>
          <p:cNvSpPr txBox="1"/>
          <p:nvPr/>
        </p:nvSpPr>
        <p:spPr>
          <a:xfrm>
            <a:off x="157539" y="-3731"/>
            <a:ext cx="35000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Flow Chart   -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등록페이지</a:t>
            </a:r>
            <a:endParaRPr lang="en-US" sz="8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5EA16BE-7445-4EB0-8199-19424CB9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46" y="440038"/>
            <a:ext cx="7706224" cy="63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4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39BAF05-19D3-4194-BD82-A463F236EAD1}"/>
              </a:ext>
            </a:extLst>
          </p:cNvPr>
          <p:cNvGrpSpPr/>
          <p:nvPr/>
        </p:nvGrpSpPr>
        <p:grpSpPr>
          <a:xfrm>
            <a:off x="0" y="-3731"/>
            <a:ext cx="12192000" cy="400110"/>
            <a:chOff x="0" y="-3731"/>
            <a:chExt cx="12192000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E05EC5-2295-4079-B057-03AB41452733}"/>
                </a:ext>
              </a:extLst>
            </p:cNvPr>
            <p:cNvSpPr/>
            <p:nvPr/>
          </p:nvSpPr>
          <p:spPr>
            <a:xfrm>
              <a:off x="0" y="1"/>
              <a:ext cx="12192000" cy="381000"/>
            </a:xfrm>
            <a:prstGeom prst="rect">
              <a:avLst/>
            </a:prstGeom>
            <a:solidFill>
              <a:srgbClr val="EF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12DB48ED-ED79-47F8-9BEB-E6668D7F54EC}"/>
                </a:ext>
              </a:extLst>
            </p:cNvPr>
            <p:cNvSpPr txBox="1"/>
            <p:nvPr/>
          </p:nvSpPr>
          <p:spPr>
            <a:xfrm>
              <a:off x="157539" y="-3731"/>
              <a:ext cx="350006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Flow Chart   -  </a:t>
              </a:r>
              <a:r>
                <a:rPr lang="ko-KR" altLang="en-US" sz="2000" b="1" kern="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마이페이지</a:t>
              </a:r>
              <a:endParaRPr lang="en-US" sz="8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2" name="그림 2" descr="텍스트, 여왕, 도박장, 벡터그래픽이(가) 표시된 사진&#10;&#10;자동 생성된 설명">
            <a:extLst>
              <a:ext uri="{FF2B5EF4-FFF2-40B4-BE49-F238E27FC236}">
                <a16:creationId xmlns:a16="http://schemas.microsoft.com/office/drawing/2014/main" id="{1C32402D-B65A-4014-BBB2-7DA21BAD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42" y="479042"/>
            <a:ext cx="5931567" cy="63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6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1432</Words>
  <Application>Microsoft Office PowerPoint</Application>
  <PresentationFormat>와이드스크린</PresentationFormat>
  <Paragraphs>393</Paragraphs>
  <Slides>39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나눔스퀘어OTF</vt:lpstr>
      <vt:lpstr>나눔스퀘어OTF ExtraBold</vt:lpstr>
      <vt:lpstr>나눔고딕</vt:lpstr>
      <vt:lpstr>Malgun Gothic</vt:lpstr>
      <vt:lpstr>Arial</vt:lpstr>
      <vt:lpstr>나눔스퀘어OTF_ac Light</vt:lpstr>
      <vt:lpstr>Arial Black</vt:lpstr>
      <vt:lpstr>나눔스퀘어라운드OTF ExtraBold</vt:lpstr>
      <vt:lpstr>나눔스퀘어OTF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나경</dc:creator>
  <cp:lastModifiedBy>하 나경</cp:lastModifiedBy>
  <cp:revision>11</cp:revision>
  <dcterms:created xsi:type="dcterms:W3CDTF">2022-02-10T14:08:38Z</dcterms:created>
  <dcterms:modified xsi:type="dcterms:W3CDTF">2022-02-10T18:43:56Z</dcterms:modified>
</cp:coreProperties>
</file>